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5548312" y="119062"/>
            <a:ext cx="14716126" cy="207168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b="0" spc="0" sz="10000">
                <a:solidFill>
                  <a:srgbClr val="1F55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8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8" name="icon-blue.png" descr="icon-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53738" y="11820307"/>
            <a:ext cx="1795700" cy="196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Nektar++ font.pdf" descr="Nektar++ fon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167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b="0" spc="0" sz="11800">
                <a:solidFill>
                  <a:srgbClr val="02188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8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e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5548312" y="119062"/>
            <a:ext cx="14716126" cy="207168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b="0" spc="0" sz="10000">
                <a:solidFill>
                  <a:srgbClr val="1F55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84" name="imperial_logo.jpg" descr="imperial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7062" y="12150328"/>
            <a:ext cx="3571876" cy="137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5548312" y="119062"/>
            <a:ext cx="14716126" cy="207168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b="0" spc="0" sz="10000">
                <a:solidFill>
                  <a:srgbClr val="00245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93" name="imperial_logo.jpg" descr="imperial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750" y="5953"/>
            <a:ext cx="3571875" cy="137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e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video" Target="../media/media1.mp4"/><Relationship Id="rId18" Type="http://schemas.microsoft.com/office/2007/relationships/media" Target="../media/media1.mp4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6.png"/><Relationship Id="rId10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Nektar++ Framework…"/>
          <p:cNvSpPr txBox="1"/>
          <p:nvPr>
            <p:ph type="title"/>
          </p:nvPr>
        </p:nvSpPr>
        <p:spPr>
          <a:xfrm>
            <a:off x="4188547" y="2652712"/>
            <a:ext cx="16417203" cy="4648201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algn="ctr">
              <a:defRPr spc="-270" sz="13500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Nektar++ Framework </a:t>
            </a:r>
          </a:p>
          <a:p>
            <a:pPr algn="ctr">
              <a:defRPr spc="-270" sz="13500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Structure</a:t>
            </a:r>
          </a:p>
        </p:txBody>
      </p:sp>
      <p:pic>
        <p:nvPicPr>
          <p:cNvPr id="204" name="cropped-icon-blue.png" descr="cropped-icon-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7850" y="7524772"/>
            <a:ext cx="4248104" cy="4248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550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551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552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553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554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555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556" name="Rounded Rectangle"/>
          <p:cNvSpPr/>
          <p:nvPr/>
        </p:nvSpPr>
        <p:spPr>
          <a:xfrm>
            <a:off x="1293182" y="4304003"/>
            <a:ext cx="21797636" cy="3498493"/>
          </a:xfrm>
          <a:prstGeom prst="roundRect">
            <a:avLst>
              <a:gd name="adj" fmla="val 15315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7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558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559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560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561" name="MatrixFreeOps"/>
          <p:cNvSpPr/>
          <p:nvPr/>
        </p:nvSpPr>
        <p:spPr>
          <a:xfrm>
            <a:off x="9572129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MatrixFreeOps</a:t>
            </a:r>
          </a:p>
        </p:txBody>
      </p:sp>
      <p:sp>
        <p:nvSpPr>
          <p:cNvPr id="562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563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566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565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564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567" name="Collections"/>
          <p:cNvSpPr/>
          <p:nvPr/>
        </p:nvSpPr>
        <p:spPr>
          <a:xfrm>
            <a:off x="4233178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Collections</a:t>
            </a:r>
          </a:p>
        </p:txBody>
      </p:sp>
      <p:sp>
        <p:nvSpPr>
          <p:cNvPr id="568" name="GlobalMapping"/>
          <p:cNvSpPr/>
          <p:nvPr/>
        </p:nvSpPr>
        <p:spPr>
          <a:xfrm>
            <a:off x="14901853" y="6582705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50800">
            <a:solidFill>
              <a:srgbClr val="D5D5D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GlobalMapping</a:t>
            </a:r>
          </a:p>
        </p:txBody>
      </p:sp>
      <p:grpSp>
        <p:nvGrpSpPr>
          <p:cNvPr id="571" name="recirc_color_2.png"/>
          <p:cNvGrpSpPr/>
          <p:nvPr/>
        </p:nvGrpSpPr>
        <p:grpSpPr>
          <a:xfrm>
            <a:off x="15649214" y="8519755"/>
            <a:ext cx="4985159" cy="3879538"/>
            <a:chOff x="0" y="0"/>
            <a:chExt cx="4985158" cy="3879536"/>
          </a:xfrm>
        </p:grpSpPr>
        <p:pic>
          <p:nvPicPr>
            <p:cNvPr id="570" name="recirc_color_2.png" descr="recirc_color_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750" t="9379" r="33687" b="2882"/>
            <a:stretch>
              <a:fillRect/>
            </a:stretch>
          </p:blipFill>
          <p:spPr>
            <a:xfrm>
              <a:off x="177800" y="114300"/>
              <a:ext cx="4629559" cy="34223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9" name="recirc_color_2.png" descr="recirc_color_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985159" cy="3879538"/>
            </a:xfrm>
            <a:prstGeom prst="rect">
              <a:avLst/>
            </a:prstGeom>
            <a:effectLst/>
          </p:spPr>
        </p:pic>
      </p:grpSp>
      <p:grpSp>
        <p:nvGrpSpPr>
          <p:cNvPr id="574" name="Group 639"/>
          <p:cNvGrpSpPr/>
          <p:nvPr/>
        </p:nvGrpSpPr>
        <p:grpSpPr>
          <a:xfrm>
            <a:off x="2684008" y="9006950"/>
            <a:ext cx="6296865" cy="2905148"/>
            <a:chOff x="0" y="0"/>
            <a:chExt cx="6296863" cy="2905146"/>
          </a:xfrm>
        </p:grpSpPr>
        <p:pic>
          <p:nvPicPr>
            <p:cNvPr id="572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6042864" cy="2574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image62.png" descr="image6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296864" cy="2905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7" name="Group 642"/>
          <p:cNvGrpSpPr/>
          <p:nvPr/>
        </p:nvGrpSpPr>
        <p:grpSpPr>
          <a:xfrm>
            <a:off x="9294909" y="8596277"/>
            <a:ext cx="5925426" cy="3726494"/>
            <a:chOff x="0" y="0"/>
            <a:chExt cx="5925425" cy="3726493"/>
          </a:xfrm>
        </p:grpSpPr>
        <p:pic>
          <p:nvPicPr>
            <p:cNvPr id="575" name="mesh.pdf" descr="mesh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6999" y="88899"/>
              <a:ext cx="5671427" cy="3396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image108.png" descr="image10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5925427" cy="3726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8" name="~/nektar/library/GlobalMapping"/>
          <p:cNvSpPr txBox="1"/>
          <p:nvPr/>
        </p:nvSpPr>
        <p:spPr>
          <a:xfrm>
            <a:off x="8836131" y="12821208"/>
            <a:ext cx="8109014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~/nektar/library/GlobalMapping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roup"/>
          <p:cNvGrpSpPr/>
          <p:nvPr/>
        </p:nvGrpSpPr>
        <p:grpSpPr>
          <a:xfrm>
            <a:off x="1293182" y="4304003"/>
            <a:ext cx="21797636" cy="4612522"/>
            <a:chOff x="0" y="0"/>
            <a:chExt cx="21797635" cy="4612521"/>
          </a:xfrm>
        </p:grpSpPr>
        <p:sp>
          <p:nvSpPr>
            <p:cNvPr id="580" name="Rounded Rectangle"/>
            <p:cNvSpPr/>
            <p:nvPr/>
          </p:nvSpPr>
          <p:spPr>
            <a:xfrm>
              <a:off x="0" y="0"/>
              <a:ext cx="21797636" cy="4612522"/>
            </a:xfrm>
            <a:prstGeom prst="roundRect">
              <a:avLst>
                <a:gd name="adj" fmla="val 11616"/>
              </a:avLst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3585F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81" name="StdRegions"/>
            <p:cNvSpPr/>
            <p:nvPr/>
          </p:nvSpPr>
          <p:spPr>
            <a:xfrm>
              <a:off x="403854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StdRegions</a:t>
              </a:r>
            </a:p>
          </p:txBody>
        </p:sp>
        <p:sp>
          <p:nvSpPr>
            <p:cNvPr id="582" name="LocalRegions"/>
            <p:cNvSpPr/>
            <p:nvPr/>
          </p:nvSpPr>
          <p:spPr>
            <a:xfrm>
              <a:off x="11068670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LocalRegions</a:t>
              </a:r>
            </a:p>
          </p:txBody>
        </p:sp>
        <p:sp>
          <p:nvSpPr>
            <p:cNvPr id="583" name="SpatialDomains"/>
            <p:cNvSpPr/>
            <p:nvPr/>
          </p:nvSpPr>
          <p:spPr>
            <a:xfrm>
              <a:off x="5738947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SpatialDomains</a:t>
              </a:r>
            </a:p>
          </p:txBody>
        </p:sp>
        <p:sp>
          <p:nvSpPr>
            <p:cNvPr id="584" name="MultiRegions"/>
            <p:cNvSpPr/>
            <p:nvPr/>
          </p:nvSpPr>
          <p:spPr>
            <a:xfrm>
              <a:off x="16407621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MultiRegions</a:t>
              </a:r>
            </a:p>
          </p:txBody>
        </p:sp>
        <p:sp>
          <p:nvSpPr>
            <p:cNvPr id="585" name="MatrixFreeOps"/>
            <p:cNvSpPr/>
            <p:nvPr/>
          </p:nvSpPr>
          <p:spPr>
            <a:xfrm>
              <a:off x="8278947" y="2309304"/>
              <a:ext cx="5143501" cy="982267"/>
            </a:xfrm>
            <a:prstGeom prst="roundRect">
              <a:avLst>
                <a:gd name="adj" fmla="val 27273"/>
              </a:avLst>
            </a:prstGeom>
            <a:solidFill>
              <a:schemeClr val="accent2">
                <a:hueOff val="192982"/>
                <a:satOff val="17755"/>
                <a:lumOff val="-28483"/>
              </a:schemeClr>
            </a:solidFill>
            <a:ln w="508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MatrixFreeOps</a:t>
              </a:r>
            </a:p>
          </p:txBody>
        </p:sp>
        <p:sp>
          <p:nvSpPr>
            <p:cNvPr id="586" name="Core Nektar++ libraries"/>
            <p:cNvSpPr txBox="1"/>
            <p:nvPr/>
          </p:nvSpPr>
          <p:spPr>
            <a:xfrm>
              <a:off x="8380653" y="270007"/>
              <a:ext cx="576961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Core Nektar++ libraries</a:t>
              </a:r>
            </a:p>
          </p:txBody>
        </p:sp>
        <p:sp>
          <p:nvSpPr>
            <p:cNvPr id="587" name="Collections"/>
            <p:cNvSpPr/>
            <p:nvPr/>
          </p:nvSpPr>
          <p:spPr>
            <a:xfrm>
              <a:off x="2939996" y="2309304"/>
              <a:ext cx="5143501" cy="982267"/>
            </a:xfrm>
            <a:prstGeom prst="roundRect">
              <a:avLst>
                <a:gd name="adj" fmla="val 27273"/>
              </a:avLst>
            </a:prstGeom>
            <a:solidFill>
              <a:schemeClr val="accent2">
                <a:hueOff val="192982"/>
                <a:satOff val="17755"/>
                <a:lumOff val="-28483"/>
              </a:schemeClr>
            </a:solidFill>
            <a:ln w="508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Collections</a:t>
              </a:r>
            </a:p>
          </p:txBody>
        </p:sp>
        <p:sp>
          <p:nvSpPr>
            <p:cNvPr id="588" name="GlobalMapping"/>
            <p:cNvSpPr/>
            <p:nvPr/>
          </p:nvSpPr>
          <p:spPr>
            <a:xfrm>
              <a:off x="13608670" y="2278702"/>
              <a:ext cx="5143501" cy="982267"/>
            </a:xfrm>
            <a:prstGeom prst="roundRect">
              <a:avLst>
                <a:gd name="adj" fmla="val 27273"/>
              </a:avLst>
            </a:prstGeom>
            <a:solidFill>
              <a:schemeClr val="accent3">
                <a:hueOff val="914338"/>
                <a:satOff val="31515"/>
                <a:lumOff val="-30790"/>
              </a:schemeClr>
            </a:solidFill>
            <a:ln w="50800" cap="flat">
              <a:solidFill>
                <a:srgbClr val="D5D5D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GlobalMapping</a:t>
              </a:r>
            </a:p>
          </p:txBody>
        </p:sp>
      </p:grpSp>
      <p:sp>
        <p:nvSpPr>
          <p:cNvPr id="590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591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592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593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594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595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596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597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600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599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598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grpSp>
        <p:nvGrpSpPr>
          <p:cNvPr id="607" name="Group"/>
          <p:cNvGrpSpPr/>
          <p:nvPr/>
        </p:nvGrpSpPr>
        <p:grpSpPr>
          <a:xfrm>
            <a:off x="12361853" y="7777219"/>
            <a:ext cx="11562657" cy="5906202"/>
            <a:chOff x="0" y="0"/>
            <a:chExt cx="11562656" cy="5906200"/>
          </a:xfrm>
        </p:grpSpPr>
        <p:sp>
          <p:nvSpPr>
            <p:cNvPr id="601" name="FieldUtils"/>
            <p:cNvSpPr/>
            <p:nvPr/>
          </p:nvSpPr>
          <p:spPr>
            <a:xfrm>
              <a:off x="0" y="0"/>
              <a:ext cx="5143500" cy="982266"/>
            </a:xfrm>
            <a:prstGeom prst="roundRect">
              <a:avLst>
                <a:gd name="adj" fmla="val 27273"/>
              </a:avLst>
            </a:prstGeom>
            <a:solidFill>
              <a:srgbClr val="929292"/>
            </a:solidFill>
            <a:ln w="508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FieldUtils</a:t>
              </a:r>
            </a:p>
          </p:txBody>
        </p:sp>
        <p:grpSp>
          <p:nvGrpSpPr>
            <p:cNvPr id="604" name="Image"/>
            <p:cNvGrpSpPr/>
            <p:nvPr/>
          </p:nvGrpSpPr>
          <p:grpSpPr>
            <a:xfrm>
              <a:off x="834871" y="1386319"/>
              <a:ext cx="10727786" cy="3010403"/>
              <a:chOff x="0" y="0"/>
              <a:chExt cx="10727784" cy="3010402"/>
            </a:xfrm>
          </p:grpSpPr>
          <p:pic>
            <p:nvPicPr>
              <p:cNvPr id="603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10473785" cy="268020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02" name="Image" descr="Imag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0727785" cy="3010403"/>
              </a:xfrm>
              <a:prstGeom prst="rect">
                <a:avLst/>
              </a:prstGeom>
              <a:effectLst/>
            </p:spPr>
          </p:pic>
        </p:grpSp>
        <p:sp>
          <p:nvSpPr>
            <p:cNvPr id="605" name="~/nektar/library/FieldUtils"/>
            <p:cNvSpPr txBox="1"/>
            <p:nvPr/>
          </p:nvSpPr>
          <p:spPr>
            <a:xfrm>
              <a:off x="2922640" y="4372803"/>
              <a:ext cx="6552249" cy="771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~/nektar/library/FieldUtils</a:t>
              </a:r>
            </a:p>
          </p:txBody>
        </p:sp>
        <p:sp>
          <p:nvSpPr>
            <p:cNvPr id="606" name="~/nektar/utilities/FieldConvert"/>
            <p:cNvSpPr txBox="1"/>
            <p:nvPr/>
          </p:nvSpPr>
          <p:spPr>
            <a:xfrm>
              <a:off x="2372000" y="5134802"/>
              <a:ext cx="7653529" cy="771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~/nektar/utilities/FieldConvert</a:t>
              </a:r>
            </a:p>
          </p:txBody>
        </p:sp>
      </p:grpSp>
      <p:grpSp>
        <p:nvGrpSpPr>
          <p:cNvPr id="626" name="Group"/>
          <p:cNvGrpSpPr/>
          <p:nvPr/>
        </p:nvGrpSpPr>
        <p:grpSpPr>
          <a:xfrm>
            <a:off x="795781" y="7777219"/>
            <a:ext cx="11290608" cy="5906202"/>
            <a:chOff x="0" y="0"/>
            <a:chExt cx="11290606" cy="5906200"/>
          </a:xfrm>
        </p:grpSpPr>
        <p:sp>
          <p:nvSpPr>
            <p:cNvPr id="608" name="NekMesh"/>
            <p:cNvSpPr/>
            <p:nvPr/>
          </p:nvSpPr>
          <p:spPr>
            <a:xfrm>
              <a:off x="6147106" y="0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rgbClr val="929292"/>
            </a:solidFill>
            <a:ln w="508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NekMesh</a:t>
              </a:r>
            </a:p>
          </p:txBody>
        </p:sp>
        <p:grpSp>
          <p:nvGrpSpPr>
            <p:cNvPr id="623" name="Group"/>
            <p:cNvGrpSpPr/>
            <p:nvPr/>
          </p:nvGrpSpPr>
          <p:grpSpPr>
            <a:xfrm>
              <a:off x="0" y="1568970"/>
              <a:ext cx="11270457" cy="3657601"/>
              <a:chOff x="0" y="0"/>
              <a:chExt cx="11270456" cy="3657600"/>
            </a:xfrm>
          </p:grpSpPr>
          <p:sp>
            <p:nvSpPr>
              <p:cNvPr id="609" name="Input"/>
              <p:cNvSpPr/>
              <p:nvPr/>
            </p:nvSpPr>
            <p:spPr>
              <a:xfrm>
                <a:off x="0" y="0"/>
                <a:ext cx="2278857" cy="1905000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51A7F9"/>
                  </a:gs>
                  <a:gs pos="100000">
                    <a:srgbClr val="0365C0"/>
                  </a:gs>
                </a:gsLst>
                <a:lin ang="5400000" scaled="0"/>
              </a:gra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Input</a:t>
                </a:r>
              </a:p>
            </p:txBody>
          </p:sp>
          <p:grpSp>
            <p:nvGrpSpPr>
              <p:cNvPr id="612" name="Group"/>
              <p:cNvGrpSpPr/>
              <p:nvPr/>
            </p:nvGrpSpPr>
            <p:grpSpPr>
              <a:xfrm>
                <a:off x="2357780" y="0"/>
                <a:ext cx="2918277" cy="1905000"/>
                <a:chOff x="0" y="0"/>
                <a:chExt cx="2918276" cy="1905000"/>
              </a:xfrm>
            </p:grpSpPr>
            <p:sp>
              <p:nvSpPr>
                <p:cNvPr id="610" name="Process"/>
                <p:cNvSpPr/>
                <p:nvPr/>
              </p:nvSpPr>
              <p:spPr>
                <a:xfrm>
                  <a:off x="639420" y="0"/>
                  <a:ext cx="2278857" cy="1905000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0">
                      <a:srgbClr val="FBE12B"/>
                    </a:gs>
                    <a:gs pos="100000">
                      <a:srgbClr val="BE9A1A"/>
                    </a:gs>
                  </a:gsLst>
                  <a:lin ang="5400000" scaled="0"/>
                </a:gradFill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Process</a:t>
                  </a:r>
                </a:p>
              </p:txBody>
            </p:sp>
            <p:sp>
              <p:nvSpPr>
                <p:cNvPr id="611" name="Line"/>
                <p:cNvSpPr/>
                <p:nvPr/>
              </p:nvSpPr>
              <p:spPr>
                <a:xfrm>
                  <a:off x="0" y="1010840"/>
                  <a:ext cx="560497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</p:grpSp>
          <p:grpSp>
            <p:nvGrpSpPr>
              <p:cNvPr id="615" name="Group"/>
              <p:cNvGrpSpPr/>
              <p:nvPr/>
            </p:nvGrpSpPr>
            <p:grpSpPr>
              <a:xfrm>
                <a:off x="5354980" y="0"/>
                <a:ext cx="2918277" cy="1905000"/>
                <a:chOff x="0" y="0"/>
                <a:chExt cx="2918276" cy="1905000"/>
              </a:xfrm>
            </p:grpSpPr>
            <p:sp>
              <p:nvSpPr>
                <p:cNvPr id="613" name="Process"/>
                <p:cNvSpPr/>
                <p:nvPr/>
              </p:nvSpPr>
              <p:spPr>
                <a:xfrm>
                  <a:off x="639420" y="0"/>
                  <a:ext cx="2278857" cy="1905000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0">
                      <a:srgbClr val="FBE12B"/>
                    </a:gs>
                    <a:gs pos="100000">
                      <a:srgbClr val="BE9A1A"/>
                    </a:gs>
                  </a:gsLst>
                  <a:lin ang="5400000" scaled="0"/>
                </a:gradFill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Process</a:t>
                  </a:r>
                </a:p>
              </p:txBody>
            </p:sp>
            <p:sp>
              <p:nvSpPr>
                <p:cNvPr id="614" name="Line"/>
                <p:cNvSpPr/>
                <p:nvPr/>
              </p:nvSpPr>
              <p:spPr>
                <a:xfrm>
                  <a:off x="0" y="1010840"/>
                  <a:ext cx="560497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</p:grpSp>
          <p:grpSp>
            <p:nvGrpSpPr>
              <p:cNvPr id="618" name="Group"/>
              <p:cNvGrpSpPr/>
              <p:nvPr/>
            </p:nvGrpSpPr>
            <p:grpSpPr>
              <a:xfrm>
                <a:off x="8352180" y="0"/>
                <a:ext cx="2918277" cy="1905000"/>
                <a:chOff x="0" y="0"/>
                <a:chExt cx="2918276" cy="1905000"/>
              </a:xfrm>
            </p:grpSpPr>
            <p:sp>
              <p:nvSpPr>
                <p:cNvPr id="616" name="Output"/>
                <p:cNvSpPr/>
                <p:nvPr/>
              </p:nvSpPr>
              <p:spPr>
                <a:xfrm>
                  <a:off x="639420" y="0"/>
                  <a:ext cx="2278857" cy="1905000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0">
                      <a:srgbClr val="70BF41"/>
                    </a:gs>
                    <a:gs pos="100000">
                      <a:srgbClr val="00882B"/>
                    </a:gs>
                  </a:gsLst>
                  <a:lin ang="5400000" scaled="0"/>
                </a:gradFill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defRPr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Output</a:t>
                  </a:r>
                </a:p>
              </p:txBody>
            </p:sp>
            <p:sp>
              <p:nvSpPr>
                <p:cNvPr id="617" name="Line"/>
                <p:cNvSpPr/>
                <p:nvPr/>
              </p:nvSpPr>
              <p:spPr>
                <a:xfrm>
                  <a:off x="0" y="1010840"/>
                  <a:ext cx="560497" cy="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</p:grpSp>
          <p:sp>
            <p:nvSpPr>
              <p:cNvPr id="619" name="Nektar++…"/>
              <p:cNvSpPr txBox="1"/>
              <p:nvPr/>
            </p:nvSpPr>
            <p:spPr>
              <a:xfrm>
                <a:off x="0" y="2082800"/>
                <a:ext cx="2278857" cy="1574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Nektar++</a:t>
                </a:r>
              </a:p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CAD</a:t>
                </a:r>
              </a:p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Gmsh</a:t>
                </a:r>
              </a:p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Tecplot/Star</a:t>
                </a:r>
              </a:p>
            </p:txBody>
          </p:sp>
          <p:sp>
            <p:nvSpPr>
              <p:cNvPr id="620" name="High-order smoothing"/>
              <p:cNvSpPr txBox="1"/>
              <p:nvPr/>
            </p:nvSpPr>
            <p:spPr>
              <a:xfrm>
                <a:off x="2997200" y="2082800"/>
                <a:ext cx="2278857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High-order smoothing</a:t>
                </a:r>
              </a:p>
            </p:txBody>
          </p:sp>
          <p:sp>
            <p:nvSpPr>
              <p:cNvPr id="621" name="Boundary refinement"/>
              <p:cNvSpPr txBox="1"/>
              <p:nvPr/>
            </p:nvSpPr>
            <p:spPr>
              <a:xfrm>
                <a:off x="5994400" y="2082800"/>
                <a:ext cx="2278857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Boundary refinement</a:t>
                </a:r>
              </a:p>
            </p:txBody>
          </p:sp>
          <p:sp>
            <p:nvSpPr>
              <p:cNvPr id="622" name="Nektar++…"/>
              <p:cNvSpPr txBox="1"/>
              <p:nvPr/>
            </p:nvSpPr>
            <p:spPr>
              <a:xfrm>
                <a:off x="8991600" y="2070100"/>
                <a:ext cx="2278857" cy="1206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Nektar++</a:t>
                </a:r>
              </a:p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Gmsh</a:t>
                </a:r>
              </a:p>
              <a:p>
                <a:pPr lvl="1" indent="228600" algn="l" defTabSz="584200">
                  <a:defRPr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VTK (linear)</a:t>
                </a:r>
              </a:p>
            </p:txBody>
          </p:sp>
        </p:grpSp>
        <p:sp>
          <p:nvSpPr>
            <p:cNvPr id="624" name="~/nektar/library/NekMesh"/>
            <p:cNvSpPr txBox="1"/>
            <p:nvPr/>
          </p:nvSpPr>
          <p:spPr>
            <a:xfrm>
              <a:off x="2521108" y="4444343"/>
              <a:ext cx="6616828" cy="771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~/nektar/library/NekMesh</a:t>
              </a:r>
            </a:p>
          </p:txBody>
        </p:sp>
        <p:sp>
          <p:nvSpPr>
            <p:cNvPr id="625" name="~/nektar/utilities/NekMesh"/>
            <p:cNvSpPr txBox="1"/>
            <p:nvPr/>
          </p:nvSpPr>
          <p:spPr>
            <a:xfrm>
              <a:off x="2389695" y="5134802"/>
              <a:ext cx="6828855" cy="771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~/nektar/utilities/NekMesh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3"/>
      <p:bldP build="whole" bldLvl="1" animBg="1" rev="0" advAuto="0" spid="626" grpId="2"/>
      <p:bldP build="whole" bldLvl="1" animBg="1" rev="0" advAuto="0" spid="58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629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630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631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632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633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634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635" name="Rounded Rectangle"/>
          <p:cNvSpPr/>
          <p:nvPr/>
        </p:nvSpPr>
        <p:spPr>
          <a:xfrm>
            <a:off x="1293182" y="4304003"/>
            <a:ext cx="21797636" cy="4612522"/>
          </a:xfrm>
          <a:prstGeom prst="roundRect">
            <a:avLst>
              <a:gd name="adj" fmla="val 11616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36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637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638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639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640" name="MatrixFreeOps"/>
          <p:cNvSpPr/>
          <p:nvPr/>
        </p:nvSpPr>
        <p:spPr>
          <a:xfrm>
            <a:off x="9572129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MatrixFreeOps</a:t>
            </a:r>
          </a:p>
        </p:txBody>
      </p:sp>
      <p:sp>
        <p:nvSpPr>
          <p:cNvPr id="641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642" name="LibUtilities…"/>
          <p:cNvSpPr/>
          <p:nvPr/>
        </p:nvSpPr>
        <p:spPr>
          <a:xfrm>
            <a:off x="3788711" y="9183794"/>
            <a:ext cx="16806578" cy="1490667"/>
          </a:xfrm>
          <a:prstGeom prst="roundRect">
            <a:avLst>
              <a:gd name="adj" fmla="val 32348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LibUtilities</a:t>
            </a:r>
          </a:p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Quadrature, bases, partitioning, input/output, linear algebra, interpreter, FFT, ...</a:t>
            </a:r>
          </a:p>
        </p:txBody>
      </p:sp>
      <p:sp>
        <p:nvSpPr>
          <p:cNvPr id="643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646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645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644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647" name="Collections"/>
          <p:cNvSpPr/>
          <p:nvPr/>
        </p:nvSpPr>
        <p:spPr>
          <a:xfrm>
            <a:off x="4233178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Collections</a:t>
            </a:r>
          </a:p>
        </p:txBody>
      </p:sp>
      <p:sp>
        <p:nvSpPr>
          <p:cNvPr id="648" name="GlobalMapping"/>
          <p:cNvSpPr/>
          <p:nvPr/>
        </p:nvSpPr>
        <p:spPr>
          <a:xfrm>
            <a:off x="14901853" y="6582705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50800">
            <a:solidFill>
              <a:srgbClr val="D5D5D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GlobalMapping</a:t>
            </a:r>
          </a:p>
        </p:txBody>
      </p:sp>
      <p:sp>
        <p:nvSpPr>
          <p:cNvPr id="649" name="~/nektar/library/LibUtilities"/>
          <p:cNvSpPr txBox="1"/>
          <p:nvPr/>
        </p:nvSpPr>
        <p:spPr>
          <a:xfrm>
            <a:off x="9466210" y="12801120"/>
            <a:ext cx="6848857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~/nektar/library/LibUtilities</a:t>
            </a:r>
          </a:p>
        </p:txBody>
      </p:sp>
      <p:sp>
        <p:nvSpPr>
          <p:cNvPr id="650" name="FieldUtils"/>
          <p:cNvSpPr/>
          <p:nvPr/>
        </p:nvSpPr>
        <p:spPr>
          <a:xfrm>
            <a:off x="12361853" y="7777219"/>
            <a:ext cx="5143501" cy="982267"/>
          </a:xfrm>
          <a:prstGeom prst="roundRect">
            <a:avLst>
              <a:gd name="adj" fmla="val 27273"/>
            </a:avLst>
          </a:prstGeom>
          <a:solidFill>
            <a:srgbClr val="929292"/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FieldUtils</a:t>
            </a:r>
          </a:p>
        </p:txBody>
      </p:sp>
      <p:sp>
        <p:nvSpPr>
          <p:cNvPr id="651" name="NekMesh"/>
          <p:cNvSpPr/>
          <p:nvPr/>
        </p:nvSpPr>
        <p:spPr>
          <a:xfrm>
            <a:off x="6942888" y="7777219"/>
            <a:ext cx="5143501" cy="982267"/>
          </a:xfrm>
          <a:prstGeom prst="roundRect">
            <a:avLst>
              <a:gd name="adj" fmla="val 27273"/>
            </a:avLst>
          </a:prstGeom>
          <a:solidFill>
            <a:srgbClr val="929292"/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NekMesh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8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9" grpId="2"/>
      <p:bldP build="whole" bldLvl="1" animBg="1" rev="0" advAuto="0" spid="64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654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655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656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657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658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659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660" name="Rounded Rectangle"/>
          <p:cNvSpPr/>
          <p:nvPr/>
        </p:nvSpPr>
        <p:spPr>
          <a:xfrm>
            <a:off x="1293182" y="4304003"/>
            <a:ext cx="21797636" cy="4612522"/>
          </a:xfrm>
          <a:prstGeom prst="roundRect">
            <a:avLst>
              <a:gd name="adj" fmla="val 11616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1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662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663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664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665" name="MatrixFreeOps"/>
          <p:cNvSpPr/>
          <p:nvPr/>
        </p:nvSpPr>
        <p:spPr>
          <a:xfrm>
            <a:off x="9572129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MatrixFreeOps</a:t>
            </a:r>
          </a:p>
        </p:txBody>
      </p:sp>
      <p:sp>
        <p:nvSpPr>
          <p:cNvPr id="666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667" name="LibUtilities…"/>
          <p:cNvSpPr/>
          <p:nvPr/>
        </p:nvSpPr>
        <p:spPr>
          <a:xfrm>
            <a:off x="3788711" y="9183794"/>
            <a:ext cx="16806578" cy="1490667"/>
          </a:xfrm>
          <a:prstGeom prst="roundRect">
            <a:avLst>
              <a:gd name="adj" fmla="val 32348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LibUtilities</a:t>
            </a:r>
          </a:p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Quadrature, bases, partitioning, input/output, linear algebra, interpreter, FFT, ...</a:t>
            </a:r>
          </a:p>
        </p:txBody>
      </p:sp>
      <p:sp>
        <p:nvSpPr>
          <p:cNvPr id="668" name="Boost"/>
          <p:cNvSpPr/>
          <p:nvPr/>
        </p:nvSpPr>
        <p:spPr>
          <a:xfrm>
            <a:off x="7674772" y="10941730"/>
            <a:ext cx="1941448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Boost</a:t>
            </a:r>
          </a:p>
        </p:txBody>
      </p:sp>
      <p:sp>
        <p:nvSpPr>
          <p:cNvPr id="669" name="Scotch"/>
          <p:cNvSpPr/>
          <p:nvPr/>
        </p:nvSpPr>
        <p:spPr>
          <a:xfrm>
            <a:off x="9914384" y="10941730"/>
            <a:ext cx="1941448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Scotch</a:t>
            </a:r>
          </a:p>
        </p:txBody>
      </p:sp>
      <p:sp>
        <p:nvSpPr>
          <p:cNvPr id="670" name="TinyXML"/>
          <p:cNvSpPr/>
          <p:nvPr/>
        </p:nvSpPr>
        <p:spPr>
          <a:xfrm>
            <a:off x="12153996" y="10941730"/>
            <a:ext cx="2536802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TinyXML</a:t>
            </a:r>
          </a:p>
        </p:txBody>
      </p:sp>
      <p:sp>
        <p:nvSpPr>
          <p:cNvPr id="671" name="Gslib"/>
          <p:cNvSpPr/>
          <p:nvPr/>
        </p:nvSpPr>
        <p:spPr>
          <a:xfrm>
            <a:off x="14988962" y="10941730"/>
            <a:ext cx="1941448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Gslib</a:t>
            </a:r>
          </a:p>
        </p:txBody>
      </p:sp>
      <p:sp>
        <p:nvSpPr>
          <p:cNvPr id="672" name="VTK"/>
          <p:cNvSpPr/>
          <p:nvPr/>
        </p:nvSpPr>
        <p:spPr>
          <a:xfrm>
            <a:off x="9029770" y="11872654"/>
            <a:ext cx="1538620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VTK</a:t>
            </a:r>
          </a:p>
        </p:txBody>
      </p:sp>
      <p:sp>
        <p:nvSpPr>
          <p:cNvPr id="673" name="PETSc"/>
          <p:cNvSpPr/>
          <p:nvPr/>
        </p:nvSpPr>
        <p:spPr>
          <a:xfrm>
            <a:off x="10866555" y="11872654"/>
            <a:ext cx="2110960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PETSc</a:t>
            </a:r>
          </a:p>
        </p:txBody>
      </p:sp>
      <p:sp>
        <p:nvSpPr>
          <p:cNvPr id="674" name="ARPACK"/>
          <p:cNvSpPr/>
          <p:nvPr/>
        </p:nvSpPr>
        <p:spPr>
          <a:xfrm>
            <a:off x="13275678" y="11872654"/>
            <a:ext cx="2536801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ARPACK</a:t>
            </a:r>
          </a:p>
        </p:txBody>
      </p:sp>
      <p:sp>
        <p:nvSpPr>
          <p:cNvPr id="675" name="FFTW"/>
          <p:cNvSpPr/>
          <p:nvPr/>
        </p:nvSpPr>
        <p:spPr>
          <a:xfrm>
            <a:off x="6833282" y="11872654"/>
            <a:ext cx="1898324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FFTW</a:t>
            </a:r>
          </a:p>
        </p:txBody>
      </p:sp>
      <p:sp>
        <p:nvSpPr>
          <p:cNvPr id="676" name="Metis"/>
          <p:cNvSpPr/>
          <p:nvPr/>
        </p:nvSpPr>
        <p:spPr>
          <a:xfrm>
            <a:off x="16101435" y="11872654"/>
            <a:ext cx="2110960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Metis</a:t>
            </a:r>
          </a:p>
        </p:txBody>
      </p:sp>
      <p:sp>
        <p:nvSpPr>
          <p:cNvPr id="677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680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679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678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681" name="Collections"/>
          <p:cNvSpPr/>
          <p:nvPr/>
        </p:nvSpPr>
        <p:spPr>
          <a:xfrm>
            <a:off x="4233178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Collections</a:t>
            </a:r>
          </a:p>
        </p:txBody>
      </p:sp>
      <p:sp>
        <p:nvSpPr>
          <p:cNvPr id="682" name="GlobalMapping"/>
          <p:cNvSpPr/>
          <p:nvPr/>
        </p:nvSpPr>
        <p:spPr>
          <a:xfrm>
            <a:off x="14901853" y="6582705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50800">
            <a:solidFill>
              <a:srgbClr val="D5D5D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GlobalMapping</a:t>
            </a:r>
          </a:p>
        </p:txBody>
      </p:sp>
      <p:sp>
        <p:nvSpPr>
          <p:cNvPr id="683" name="FieldUtils"/>
          <p:cNvSpPr/>
          <p:nvPr/>
        </p:nvSpPr>
        <p:spPr>
          <a:xfrm>
            <a:off x="12361853" y="7777219"/>
            <a:ext cx="5143501" cy="982267"/>
          </a:xfrm>
          <a:prstGeom prst="roundRect">
            <a:avLst>
              <a:gd name="adj" fmla="val 27273"/>
            </a:avLst>
          </a:prstGeom>
          <a:solidFill>
            <a:srgbClr val="929292"/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FieldUtils</a:t>
            </a:r>
          </a:p>
        </p:txBody>
      </p:sp>
      <p:sp>
        <p:nvSpPr>
          <p:cNvPr id="684" name="NekMesh"/>
          <p:cNvSpPr/>
          <p:nvPr/>
        </p:nvSpPr>
        <p:spPr>
          <a:xfrm>
            <a:off x="6942888" y="7777219"/>
            <a:ext cx="5143501" cy="982267"/>
          </a:xfrm>
          <a:prstGeom prst="roundRect">
            <a:avLst>
              <a:gd name="adj" fmla="val 27273"/>
            </a:avLst>
          </a:prstGeom>
          <a:solidFill>
            <a:srgbClr val="929292"/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NekMesh</a:t>
            </a:r>
          </a:p>
        </p:txBody>
      </p:sp>
      <p:sp>
        <p:nvSpPr>
          <p:cNvPr id="685" name="~/nektar/library/LibUtilities"/>
          <p:cNvSpPr txBox="1"/>
          <p:nvPr/>
        </p:nvSpPr>
        <p:spPr>
          <a:xfrm>
            <a:off x="9466210" y="12801120"/>
            <a:ext cx="6848857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~/nektar/library/LibUtilities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207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208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209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210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211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212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13" name="Rounded Rectangle"/>
          <p:cNvSpPr/>
          <p:nvPr/>
        </p:nvSpPr>
        <p:spPr>
          <a:xfrm>
            <a:off x="1293182" y="4304003"/>
            <a:ext cx="21797636" cy="4612522"/>
          </a:xfrm>
          <a:prstGeom prst="roundRect">
            <a:avLst>
              <a:gd name="adj" fmla="val 11616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4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215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216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217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218" name="MatrixFreeOps"/>
          <p:cNvSpPr/>
          <p:nvPr/>
        </p:nvSpPr>
        <p:spPr>
          <a:xfrm>
            <a:off x="9572129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MatrixFreeOps</a:t>
            </a:r>
          </a:p>
        </p:txBody>
      </p:sp>
      <p:sp>
        <p:nvSpPr>
          <p:cNvPr id="219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220" name="LibUtilities…"/>
          <p:cNvSpPr/>
          <p:nvPr/>
        </p:nvSpPr>
        <p:spPr>
          <a:xfrm>
            <a:off x="3788711" y="9183794"/>
            <a:ext cx="16806578" cy="1490667"/>
          </a:xfrm>
          <a:prstGeom prst="roundRect">
            <a:avLst>
              <a:gd name="adj" fmla="val 32348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LibUtilities</a:t>
            </a:r>
          </a:p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Quadrature, bases, partitioning, input/output, linear algebra, interpreter, FFT, ...</a:t>
            </a:r>
          </a:p>
        </p:txBody>
      </p:sp>
      <p:sp>
        <p:nvSpPr>
          <p:cNvPr id="221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224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223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222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225" name="FieldUtils"/>
          <p:cNvSpPr/>
          <p:nvPr/>
        </p:nvSpPr>
        <p:spPr>
          <a:xfrm>
            <a:off x="12361853" y="7777219"/>
            <a:ext cx="5143501" cy="982267"/>
          </a:xfrm>
          <a:prstGeom prst="roundRect">
            <a:avLst>
              <a:gd name="adj" fmla="val 27273"/>
            </a:avLst>
          </a:prstGeom>
          <a:solidFill>
            <a:srgbClr val="929292"/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FieldUtils</a:t>
            </a:r>
          </a:p>
        </p:txBody>
      </p:sp>
      <p:sp>
        <p:nvSpPr>
          <p:cNvPr id="226" name="NekMesh"/>
          <p:cNvSpPr/>
          <p:nvPr/>
        </p:nvSpPr>
        <p:spPr>
          <a:xfrm>
            <a:off x="6942888" y="7777219"/>
            <a:ext cx="5143501" cy="982267"/>
          </a:xfrm>
          <a:prstGeom prst="roundRect">
            <a:avLst>
              <a:gd name="adj" fmla="val 27273"/>
            </a:avLst>
          </a:prstGeom>
          <a:solidFill>
            <a:srgbClr val="929292"/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NekMesh</a:t>
            </a:r>
          </a:p>
        </p:txBody>
      </p:sp>
      <p:sp>
        <p:nvSpPr>
          <p:cNvPr id="227" name="Collections"/>
          <p:cNvSpPr/>
          <p:nvPr/>
        </p:nvSpPr>
        <p:spPr>
          <a:xfrm>
            <a:off x="4233178" y="6613307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2">
              <a:hueOff val="192982"/>
              <a:satOff val="17755"/>
              <a:lumOff val="-28483"/>
            </a:schemeClr>
          </a:solidFill>
          <a:ln w="50800">
            <a:solidFill>
              <a:schemeClr val="accent5">
                <a:lumOff val="-2986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Collections</a:t>
            </a:r>
          </a:p>
        </p:txBody>
      </p:sp>
      <p:sp>
        <p:nvSpPr>
          <p:cNvPr id="228" name="GlobalMapping"/>
          <p:cNvSpPr/>
          <p:nvPr/>
        </p:nvSpPr>
        <p:spPr>
          <a:xfrm>
            <a:off x="14901853" y="6582705"/>
            <a:ext cx="5143501" cy="982267"/>
          </a:xfrm>
          <a:prstGeom prst="roundRect">
            <a:avLst>
              <a:gd name="adj" fmla="val 27273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50800">
            <a:solidFill>
              <a:srgbClr val="D5D5D5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GlobalMapping</a:t>
            </a:r>
          </a:p>
        </p:txBody>
      </p:sp>
      <p:sp>
        <p:nvSpPr>
          <p:cNvPr id="229" name="Boost"/>
          <p:cNvSpPr/>
          <p:nvPr/>
        </p:nvSpPr>
        <p:spPr>
          <a:xfrm>
            <a:off x="7674772" y="10941730"/>
            <a:ext cx="1941448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Boost</a:t>
            </a:r>
          </a:p>
        </p:txBody>
      </p:sp>
      <p:sp>
        <p:nvSpPr>
          <p:cNvPr id="230" name="Scotch"/>
          <p:cNvSpPr/>
          <p:nvPr/>
        </p:nvSpPr>
        <p:spPr>
          <a:xfrm>
            <a:off x="9914384" y="10941730"/>
            <a:ext cx="1941448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Scotch</a:t>
            </a:r>
          </a:p>
        </p:txBody>
      </p:sp>
      <p:sp>
        <p:nvSpPr>
          <p:cNvPr id="231" name="TinyXML"/>
          <p:cNvSpPr/>
          <p:nvPr/>
        </p:nvSpPr>
        <p:spPr>
          <a:xfrm>
            <a:off x="12153996" y="10941730"/>
            <a:ext cx="2536802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TinyXML</a:t>
            </a:r>
          </a:p>
        </p:txBody>
      </p:sp>
      <p:sp>
        <p:nvSpPr>
          <p:cNvPr id="232" name="Gslib"/>
          <p:cNvSpPr/>
          <p:nvPr/>
        </p:nvSpPr>
        <p:spPr>
          <a:xfrm>
            <a:off x="14988962" y="10941730"/>
            <a:ext cx="1941448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Gslib</a:t>
            </a:r>
          </a:p>
        </p:txBody>
      </p:sp>
      <p:sp>
        <p:nvSpPr>
          <p:cNvPr id="233" name="VTK"/>
          <p:cNvSpPr/>
          <p:nvPr/>
        </p:nvSpPr>
        <p:spPr>
          <a:xfrm>
            <a:off x="9029770" y="11872654"/>
            <a:ext cx="1538620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VTK</a:t>
            </a:r>
          </a:p>
        </p:txBody>
      </p:sp>
      <p:sp>
        <p:nvSpPr>
          <p:cNvPr id="234" name="PETSc"/>
          <p:cNvSpPr/>
          <p:nvPr/>
        </p:nvSpPr>
        <p:spPr>
          <a:xfrm>
            <a:off x="10866555" y="11872654"/>
            <a:ext cx="2110960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PETSc</a:t>
            </a:r>
          </a:p>
        </p:txBody>
      </p:sp>
      <p:sp>
        <p:nvSpPr>
          <p:cNvPr id="235" name="ARPACK"/>
          <p:cNvSpPr/>
          <p:nvPr/>
        </p:nvSpPr>
        <p:spPr>
          <a:xfrm>
            <a:off x="13275678" y="11872654"/>
            <a:ext cx="2536801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ARPACK</a:t>
            </a:r>
          </a:p>
        </p:txBody>
      </p:sp>
      <p:sp>
        <p:nvSpPr>
          <p:cNvPr id="236" name="FFTW"/>
          <p:cNvSpPr/>
          <p:nvPr/>
        </p:nvSpPr>
        <p:spPr>
          <a:xfrm>
            <a:off x="6833282" y="11872654"/>
            <a:ext cx="1898324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FFTW</a:t>
            </a:r>
          </a:p>
        </p:txBody>
      </p:sp>
      <p:sp>
        <p:nvSpPr>
          <p:cNvPr id="237" name="Metis"/>
          <p:cNvSpPr/>
          <p:nvPr/>
        </p:nvSpPr>
        <p:spPr>
          <a:xfrm>
            <a:off x="16101435" y="11872654"/>
            <a:ext cx="2110960" cy="732235"/>
          </a:xfrm>
          <a:prstGeom prst="roundRect">
            <a:avLst>
              <a:gd name="adj" fmla="val 48780"/>
            </a:avLst>
          </a:prstGeom>
          <a:gradFill>
            <a:gsLst>
              <a:gs pos="0">
                <a:srgbClr val="FBFBFB">
                  <a:alpha val="43332"/>
                </a:srgbClr>
              </a:gs>
              <a:gs pos="100000">
                <a:srgbClr val="BEBEBE">
                  <a:alpha val="43332"/>
                </a:srgbClr>
              </a:gs>
            </a:gsLst>
            <a:lin ang="5400000"/>
          </a:gradFill>
          <a:ln w="50800">
            <a:solidFill>
              <a:srgbClr val="53585F">
                <a:alpha val="43332"/>
              </a:srgb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Metis</a:t>
            </a:r>
          </a:p>
        </p:txBody>
      </p:sp>
      <p:sp>
        <p:nvSpPr>
          <p:cNvPr id="238" name="~/nektar"/>
          <p:cNvSpPr txBox="1"/>
          <p:nvPr/>
        </p:nvSpPr>
        <p:spPr>
          <a:xfrm>
            <a:off x="11767640" y="12801120"/>
            <a:ext cx="2245996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2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3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1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1" dur="2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"/>
                            </p:stCondLst>
                            <p:childTnLst>
                              <p:par>
                                <p:cTn id="93" presetClass="entr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2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"/>
                            </p:stCondLst>
                            <p:childTnLst>
                              <p:par>
                                <p:cTn id="97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2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"/>
                            </p:stCondLst>
                            <p:childTnLst>
                              <p:par>
                                <p:cTn id="101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3" dur="2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"/>
                            </p:stCondLst>
                            <p:childTnLst>
                              <p:par>
                                <p:cTn id="105" presetClass="entr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2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1" dur="2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13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5" dur="2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17" presetClass="entr" nodeType="after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9" dur="2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"/>
                            </p:stCondLst>
                            <p:childTnLst>
                              <p:par>
                                <p:cTn id="121" presetClass="entr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3" dur="2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8"/>
      <p:bldP build="whole" bldLvl="1" animBg="1" rev="0" advAuto="0" spid="211" grpId="4"/>
      <p:bldP build="whole" bldLvl="1" animBg="1" rev="0" advAuto="0" spid="209" grpId="5"/>
      <p:bldP build="whole" bldLvl="1" animBg="1" rev="0" advAuto="0" spid="215" grpId="13"/>
      <p:bldP build="whole" bldLvl="1" animBg="1" rev="0" advAuto="0" spid="213" grpId="9"/>
      <p:bldP build="whole" bldLvl="1" animBg="1" rev="0" advAuto="0" spid="212" grpId="7"/>
      <p:bldP build="whole" bldLvl="1" animBg="1" rev="0" advAuto="0" spid="218" grpId="16"/>
      <p:bldP build="whole" bldLvl="1" animBg="1" rev="0" advAuto="0" spid="232" grpId="24"/>
      <p:bldP build="whole" bldLvl="1" animBg="1" rev="0" advAuto="0" spid="237" grpId="29"/>
      <p:bldP build="whole" bldLvl="1" animBg="1" rev="0" advAuto="0" spid="228" grpId="17"/>
      <p:bldP build="whole" bldLvl="1" animBg="1" rev="0" advAuto="0" spid="230" grpId="22"/>
      <p:bldP build="whole" bldLvl="1" animBg="1" rev="0" advAuto="0" spid="206" grpId="2"/>
      <p:bldP build="whole" bldLvl="1" animBg="1" rev="0" advAuto="0" spid="229" grpId="21"/>
      <p:bldP build="whole" bldLvl="1" animBg="1" rev="0" advAuto="0" spid="234" grpId="26"/>
      <p:bldP build="whole" bldLvl="1" animBg="1" rev="0" advAuto="0" spid="235" grpId="27"/>
      <p:bldP build="whole" bldLvl="1" animBg="1" rev="0" advAuto="0" spid="219" grpId="10"/>
      <p:bldP build="whole" bldLvl="1" animBg="1" rev="0" advAuto="0" spid="220" grpId="20"/>
      <p:bldP build="whole" bldLvl="1" animBg="1" rev="0" advAuto="0" spid="231" grpId="23"/>
      <p:bldP build="whole" bldLvl="1" animBg="1" rev="0" advAuto="0" spid="210" grpId="6"/>
      <p:bldP build="whole" bldLvl="1" animBg="1" rev="0" advAuto="0" spid="216" grpId="12"/>
      <p:bldP build="whole" bldLvl="1" animBg="1" rev="0" advAuto="0" spid="225" grpId="19"/>
      <p:bldP build="whole" bldLvl="1" animBg="1" rev="0" advAuto="0" spid="217" grpId="14"/>
      <p:bldP build="whole" bldLvl="1" animBg="1" rev="0" advAuto="0" spid="236" grpId="28"/>
      <p:bldP build="whole" bldLvl="1" animBg="1" rev="0" advAuto="0" spid="233" grpId="25"/>
      <p:bldP build="whole" bldLvl="1" animBg="1" rev="0" advAuto="0" spid="208" grpId="1"/>
      <p:bldP build="whole" bldLvl="1" animBg="1" rev="0" advAuto="0" spid="214" grpId="11"/>
      <p:bldP build="whole" bldLvl="1" animBg="1" rev="0" advAuto="0" spid="207" grpId="3"/>
      <p:bldP build="whole" bldLvl="1" animBg="1" rev="0" advAuto="0" spid="226" grpId="18"/>
      <p:bldP build="whole" bldLvl="1" animBg="1" rev="0" advAuto="0" spid="227" grpId="1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241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242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243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244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grpSp>
        <p:nvGrpSpPr>
          <p:cNvPr id="247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246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245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grpSp>
        <p:nvGrpSpPr>
          <p:cNvPr id="250" name="Image"/>
          <p:cNvGrpSpPr/>
          <p:nvPr/>
        </p:nvGrpSpPr>
        <p:grpSpPr>
          <a:xfrm>
            <a:off x="520253" y="3560553"/>
            <a:ext cx="5286713" cy="2716285"/>
            <a:chOff x="0" y="0"/>
            <a:chExt cx="5286712" cy="2716284"/>
          </a:xfrm>
        </p:grpSpPr>
        <p:pic>
          <p:nvPicPr>
            <p:cNvPr id="24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938" t="6196" r="0" b="0"/>
            <a:stretch>
              <a:fillRect/>
            </a:stretch>
          </p:blipFill>
          <p:spPr>
            <a:xfrm>
              <a:off x="177800" y="114300"/>
              <a:ext cx="4931113" cy="2259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286713" cy="2716286"/>
            </a:xfrm>
            <a:prstGeom prst="rect">
              <a:avLst/>
            </a:prstGeom>
            <a:effectLst/>
          </p:spPr>
        </p:pic>
      </p:grpSp>
      <p:grpSp>
        <p:nvGrpSpPr>
          <p:cNvPr id="253" name="Image"/>
          <p:cNvGrpSpPr/>
          <p:nvPr/>
        </p:nvGrpSpPr>
        <p:grpSpPr>
          <a:xfrm>
            <a:off x="15197450" y="3556944"/>
            <a:ext cx="4183199" cy="3932739"/>
            <a:chOff x="0" y="0"/>
            <a:chExt cx="4183197" cy="3932737"/>
          </a:xfrm>
        </p:grpSpPr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51820" r="0" b="0"/>
            <a:stretch>
              <a:fillRect/>
            </a:stretch>
          </p:blipFill>
          <p:spPr>
            <a:xfrm>
              <a:off x="177800" y="114300"/>
              <a:ext cx="3827598" cy="34755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4183199" cy="3932738"/>
            </a:xfrm>
            <a:prstGeom prst="rect">
              <a:avLst/>
            </a:prstGeom>
            <a:effectLst/>
          </p:spPr>
        </p:pic>
      </p:grpSp>
      <p:grpSp>
        <p:nvGrpSpPr>
          <p:cNvPr id="256" name="Image"/>
          <p:cNvGrpSpPr/>
          <p:nvPr/>
        </p:nvGrpSpPr>
        <p:grpSpPr>
          <a:xfrm>
            <a:off x="11734001" y="7413642"/>
            <a:ext cx="4597473" cy="3652952"/>
            <a:chOff x="0" y="0"/>
            <a:chExt cx="4597472" cy="3652950"/>
          </a:xfrm>
        </p:grpSpPr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177800" y="114300"/>
              <a:ext cx="4241873" cy="3195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4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597473" cy="3652951"/>
            </a:xfrm>
            <a:prstGeom prst="rect">
              <a:avLst/>
            </a:prstGeom>
            <a:effectLst/>
          </p:spPr>
        </p:pic>
      </p:grpSp>
      <p:grpSp>
        <p:nvGrpSpPr>
          <p:cNvPr id="259" name="Image"/>
          <p:cNvGrpSpPr/>
          <p:nvPr/>
        </p:nvGrpSpPr>
        <p:grpSpPr>
          <a:xfrm>
            <a:off x="18722477" y="7413642"/>
            <a:ext cx="4710585" cy="3652952"/>
            <a:chOff x="0" y="0"/>
            <a:chExt cx="4710583" cy="3652950"/>
          </a:xfrm>
        </p:grpSpPr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7800" y="114300"/>
              <a:ext cx="4354984" cy="3195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7" name="Image" descr="Imag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710584" cy="3652951"/>
            </a:xfrm>
            <a:prstGeom prst="rect">
              <a:avLst/>
            </a:prstGeom>
            <a:effectLst/>
          </p:spPr>
        </p:pic>
      </p:grpSp>
      <p:sp>
        <p:nvSpPr>
          <p:cNvPr id="260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261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264" name="Image"/>
          <p:cNvGrpSpPr/>
          <p:nvPr/>
        </p:nvGrpSpPr>
        <p:grpSpPr>
          <a:xfrm>
            <a:off x="5799040" y="10458427"/>
            <a:ext cx="5489207" cy="2385263"/>
            <a:chOff x="0" y="0"/>
            <a:chExt cx="5489206" cy="2385262"/>
          </a:xfrm>
        </p:grpSpPr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53804" r="0" b="0"/>
            <a:stretch>
              <a:fillRect/>
            </a:stretch>
          </p:blipFill>
          <p:spPr>
            <a:xfrm>
              <a:off x="127000" y="88900"/>
              <a:ext cx="5235207" cy="20550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age" descr="Image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5489207" cy="2385264"/>
            </a:xfrm>
            <a:prstGeom prst="rect">
              <a:avLst/>
            </a:prstGeom>
            <a:effectLst/>
          </p:spPr>
        </p:pic>
      </p:grpSp>
      <p:grpSp>
        <p:nvGrpSpPr>
          <p:cNvPr id="267" name="Image"/>
          <p:cNvGrpSpPr/>
          <p:nvPr/>
        </p:nvGrpSpPr>
        <p:grpSpPr>
          <a:xfrm>
            <a:off x="6241333" y="3668548"/>
            <a:ext cx="5087272" cy="2581831"/>
            <a:chOff x="0" y="0"/>
            <a:chExt cx="5087270" cy="2581829"/>
          </a:xfrm>
        </p:grpSpPr>
        <p:pic>
          <p:nvPicPr>
            <p:cNvPr id="266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27000" y="88900"/>
              <a:ext cx="4833271" cy="22516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5" name="Image" descr="Image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5087271" cy="2581830"/>
            </a:xfrm>
            <a:prstGeom prst="rect">
              <a:avLst/>
            </a:prstGeom>
            <a:effectLst/>
          </p:spPr>
        </p:pic>
      </p:grpSp>
      <p:grpSp>
        <p:nvGrpSpPr>
          <p:cNvPr id="270" name="Image"/>
          <p:cNvGrpSpPr/>
          <p:nvPr/>
        </p:nvGrpSpPr>
        <p:grpSpPr>
          <a:xfrm>
            <a:off x="1533553" y="6333278"/>
            <a:ext cx="3706100" cy="3444461"/>
            <a:chOff x="0" y="0"/>
            <a:chExt cx="3706098" cy="3444460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6023" t="0" r="0" b="8308"/>
            <a:stretch>
              <a:fillRect/>
            </a:stretch>
          </p:blipFill>
          <p:spPr>
            <a:xfrm>
              <a:off x="127000" y="88900"/>
              <a:ext cx="3452099" cy="31142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age" descr="Image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1" y="0"/>
              <a:ext cx="3706100" cy="3444461"/>
            </a:xfrm>
            <a:prstGeom prst="rect">
              <a:avLst/>
            </a:prstGeom>
            <a:effectLst/>
          </p:spPr>
        </p:pic>
      </p:grpSp>
      <p:pic>
        <p:nvPicPr>
          <p:cNvPr id="271" name="out.mp4" descr="out.mp4"/>
          <p:cNvPicPr>
            <a:picLocks noChangeAspect="0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1100934" y="10234989"/>
            <a:ext cx="4125351" cy="2667041"/>
          </a:xfrm>
          <a:prstGeom prst="rect">
            <a:avLst/>
          </a:prstGeom>
        </p:spPr>
      </p:pic>
      <p:grpSp>
        <p:nvGrpSpPr>
          <p:cNvPr id="274" name="Image"/>
          <p:cNvGrpSpPr/>
          <p:nvPr/>
        </p:nvGrpSpPr>
        <p:grpSpPr>
          <a:xfrm>
            <a:off x="6660924" y="6390629"/>
            <a:ext cx="4582495" cy="3329758"/>
            <a:chOff x="0" y="0"/>
            <a:chExt cx="4582493" cy="3329756"/>
          </a:xfrm>
        </p:grpSpPr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3490" t="0" r="0" b="0"/>
            <a:stretch>
              <a:fillRect/>
            </a:stretch>
          </p:blipFill>
          <p:spPr>
            <a:xfrm>
              <a:off x="127000" y="88900"/>
              <a:ext cx="4328494" cy="29995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" name="Image" descr="Image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-1" y="-1"/>
              <a:ext cx="4582495" cy="3329757"/>
            </a:xfrm>
            <a:prstGeom prst="rect">
              <a:avLst/>
            </a:prstGeom>
            <a:effectLst/>
          </p:spPr>
        </p:pic>
      </p:grpSp>
      <p:sp>
        <p:nvSpPr>
          <p:cNvPr id="275" name="~/nektar/solvers"/>
          <p:cNvSpPr txBox="1"/>
          <p:nvPr/>
        </p:nvSpPr>
        <p:spPr>
          <a:xfrm>
            <a:off x="10069163" y="12821208"/>
            <a:ext cx="4245674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~/nektar/solvers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4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4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50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50"/>
                            </p:stCondLst>
                            <p:childTnLst>
                              <p:par>
                                <p:cTn id="20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4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350"/>
                            </p:stCondLst>
                            <p:childTnLst>
                              <p:par>
                                <p:cTn id="24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4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4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150"/>
                            </p:stCondLst>
                            <p:childTnLst>
                              <p:par>
                                <p:cTn id="32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4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50"/>
                            </p:stCondLst>
                            <p:childTnLst>
                              <p:par>
                                <p:cTn id="36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4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950"/>
                            </p:stCondLst>
                            <p:childTnLst>
                              <p:par>
                                <p:cTn id="40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4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350"/>
                            </p:stCondLst>
                            <p:childTnLst>
                              <p:par>
                                <p:cTn id="44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7" fill="hold" display="0">
                  <p:stCondLst>
                    <p:cond delay="indefinite"/>
                  </p:stCondLst>
                </p:cTn>
                <p:tgtEl>
                  <p:spTgt spid="271"/>
                </p:tgtEl>
              </p:cMediaNode>
            </p:video>
            <p:seq concurrent="1" prevAc="none" nextAc="seek">
              <p:cTn id="48" evtFilter="cancelBubble" nodeType="interactiveSeq" restart="whenNotActive" fill="hold">
                <p:stCondLst>
                  <p:cond delay="0" evt="onClick">
                    <p:tgtEl>
                      <p:spTgt spid="2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1"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6"/>
      <p:bldP build="whole" bldLvl="1" animBg="1" rev="0" advAuto="0" spid="253" grpId="9"/>
      <p:bldP build="whole" bldLvl="1" animBg="1" rev="0" advAuto="0" spid="267" grpId="5"/>
      <p:bldP build="whole" bldLvl="1" animBg="1" rev="0" advAuto="0" spid="264" grpId="7"/>
      <p:bldP build="whole" bldLvl="1" animBg="1" rev="0" advAuto="0" spid="256" grpId="8"/>
      <p:bldP build="whole" bldLvl="1" animBg="1" rev="0" advAuto="0" spid="250" grpId="1"/>
      <p:bldP build="whole" bldLvl="1" animBg="1" rev="0" advAuto="0" spid="270" grpId="2"/>
      <p:bldP build="whole" bldLvl="1" animBg="1" rev="0" advAuto="0" spid="259" grpId="10"/>
      <p:bldP build="whole" bldLvl="1" animBg="1" rev="0" advAuto="0" spid="271" grpId="3"/>
      <p:bldP build="whole" bldLvl="1" animBg="1" rev="0" advAuto="0" spid="275" grpId="1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278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279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280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281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282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283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84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287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286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285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grpSp>
        <p:nvGrpSpPr>
          <p:cNvPr id="301" name="Group"/>
          <p:cNvGrpSpPr/>
          <p:nvPr/>
        </p:nvGrpSpPr>
        <p:grpSpPr>
          <a:xfrm>
            <a:off x="2056010" y="5012507"/>
            <a:ext cx="20581939" cy="7518591"/>
            <a:chOff x="0" y="0"/>
            <a:chExt cx="20581937" cy="7518590"/>
          </a:xfrm>
        </p:grpSpPr>
        <p:sp>
          <p:nvSpPr>
            <p:cNvPr id="288" name="EquationSystem"/>
            <p:cNvSpPr/>
            <p:nvPr/>
          </p:nvSpPr>
          <p:spPr>
            <a:xfrm>
              <a:off x="7691040" y="0"/>
              <a:ext cx="4483498" cy="91459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E5E5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EquationSystem</a:t>
              </a:r>
            </a:p>
          </p:txBody>
        </p:sp>
        <p:sp>
          <p:nvSpPr>
            <p:cNvPr id="289" name="UnsteadySystem"/>
            <p:cNvSpPr/>
            <p:nvPr/>
          </p:nvSpPr>
          <p:spPr>
            <a:xfrm>
              <a:off x="7691040" y="1651000"/>
              <a:ext cx="4483498" cy="91459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E5E5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UnsteadySystem</a:t>
              </a:r>
            </a:p>
          </p:txBody>
        </p:sp>
        <p:sp>
          <p:nvSpPr>
            <p:cNvPr id="290" name="AdvectionSystem"/>
            <p:cNvSpPr/>
            <p:nvPr/>
          </p:nvSpPr>
          <p:spPr>
            <a:xfrm>
              <a:off x="7691040" y="3302000"/>
              <a:ext cx="4483498" cy="91459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E5E5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AdvectionSystem</a:t>
              </a:r>
            </a:p>
          </p:txBody>
        </p:sp>
        <p:sp>
          <p:nvSpPr>
            <p:cNvPr id="291" name="CompressibleFlowSystem"/>
            <p:cNvSpPr/>
            <p:nvPr/>
          </p:nvSpPr>
          <p:spPr>
            <a:xfrm>
              <a:off x="7291878" y="6604000"/>
              <a:ext cx="5909404" cy="914591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3300"/>
                  </a:srgbClr>
                </a:gs>
                <a:gs pos="100000">
                  <a:srgbClr val="BEBEBE">
                    <a:alpha val="43300"/>
                  </a:srgbClr>
                </a:gs>
              </a:gsLst>
              <a:lin ang="5400000" scaled="0"/>
            </a:gradFill>
            <a:ln w="50800" cap="flat">
              <a:solidFill>
                <a:srgbClr val="5E5E5E">
                  <a:alpha val="43300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CompressibleFlowSystem</a:t>
              </a:r>
            </a:p>
          </p:txBody>
        </p:sp>
        <p:sp>
          <p:nvSpPr>
            <p:cNvPr id="292" name="IncNavierStokes"/>
            <p:cNvSpPr/>
            <p:nvPr/>
          </p:nvSpPr>
          <p:spPr>
            <a:xfrm>
              <a:off x="10921800" y="4953000"/>
              <a:ext cx="5909404" cy="914591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1602"/>
                  </a:srgbClr>
                </a:gs>
                <a:gs pos="100000">
                  <a:srgbClr val="BEBEBE">
                    <a:alpha val="41602"/>
                  </a:srgbClr>
                </a:gs>
              </a:gsLst>
              <a:lin ang="5400000" scaled="0"/>
            </a:gradFill>
            <a:ln w="50800" cap="flat">
              <a:solidFill>
                <a:srgbClr val="5E5E5E">
                  <a:alpha val="41602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IncNavierStokes</a:t>
              </a:r>
            </a:p>
          </p:txBody>
        </p:sp>
        <p:sp>
          <p:nvSpPr>
            <p:cNvPr id="293" name="AcousticsSystem"/>
            <p:cNvSpPr/>
            <p:nvPr/>
          </p:nvSpPr>
          <p:spPr>
            <a:xfrm>
              <a:off x="3034374" y="4953000"/>
              <a:ext cx="5909403" cy="914591"/>
            </a:xfrm>
            <a:prstGeom prst="rect">
              <a:avLst/>
            </a:prstGeom>
            <a:gradFill flip="none" rotWithShape="1">
              <a:gsLst>
                <a:gs pos="0">
                  <a:srgbClr val="FBFBFB">
                    <a:alpha val="47357"/>
                  </a:srgbClr>
                </a:gs>
                <a:gs pos="100000">
                  <a:srgbClr val="BEBEBE">
                    <a:alpha val="47357"/>
                  </a:srgbClr>
                </a:gs>
              </a:gsLst>
              <a:lin ang="5400000" scaled="0"/>
            </a:gradFill>
            <a:ln w="50800" cap="flat">
              <a:solidFill>
                <a:srgbClr val="5E5E5E">
                  <a:alpha val="47357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AcousticsSystem</a:t>
              </a:r>
            </a:p>
          </p:txBody>
        </p:sp>
        <p:sp>
          <p:nvSpPr>
            <p:cNvPr id="294" name="Diffusion"/>
            <p:cNvSpPr/>
            <p:nvPr/>
          </p:nvSpPr>
          <p:spPr>
            <a:xfrm>
              <a:off x="16098440" y="1185333"/>
              <a:ext cx="4483498" cy="914592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E5E5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Diffusion</a:t>
              </a:r>
            </a:p>
          </p:txBody>
        </p:sp>
        <p:sp>
          <p:nvSpPr>
            <p:cNvPr id="295" name="Advection"/>
            <p:cNvSpPr/>
            <p:nvPr/>
          </p:nvSpPr>
          <p:spPr>
            <a:xfrm>
              <a:off x="0" y="1388197"/>
              <a:ext cx="4483497" cy="914592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E5E5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1531">
                <a:defRPr b="1" sz="3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Advection</a:t>
              </a:r>
            </a:p>
          </p:txBody>
        </p:sp>
        <p:sp>
          <p:nvSpPr>
            <p:cNvPr id="296" name="Line"/>
            <p:cNvSpPr/>
            <p:nvPr/>
          </p:nvSpPr>
          <p:spPr>
            <a:xfrm flipV="1">
              <a:off x="9932788" y="909856"/>
              <a:ext cx="1" cy="78591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7" name="Line"/>
            <p:cNvSpPr/>
            <p:nvPr/>
          </p:nvSpPr>
          <p:spPr>
            <a:xfrm flipV="1">
              <a:off x="9932788" y="2540838"/>
              <a:ext cx="1" cy="78591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8" name="Line"/>
            <p:cNvSpPr/>
            <p:nvPr/>
          </p:nvSpPr>
          <p:spPr>
            <a:xfrm flipV="1">
              <a:off x="11592255" y="4191838"/>
              <a:ext cx="1" cy="785914"/>
            </a:xfrm>
            <a:prstGeom prst="line">
              <a:avLst/>
            </a:prstGeom>
            <a:noFill/>
            <a:ln w="38100" cap="flat">
              <a:solidFill>
                <a:srgbClr val="000000">
                  <a:alpha val="45336"/>
                </a:srgb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9" name="Line"/>
            <p:cNvSpPr/>
            <p:nvPr/>
          </p:nvSpPr>
          <p:spPr>
            <a:xfrm flipV="1">
              <a:off x="9932788" y="4191838"/>
              <a:ext cx="1" cy="2436914"/>
            </a:xfrm>
            <a:prstGeom prst="line">
              <a:avLst/>
            </a:prstGeom>
            <a:noFill/>
            <a:ln w="38100" cap="flat">
              <a:solidFill>
                <a:srgbClr val="000000">
                  <a:alpha val="45336"/>
                </a:srgb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0" name="Line"/>
            <p:cNvSpPr/>
            <p:nvPr/>
          </p:nvSpPr>
          <p:spPr>
            <a:xfrm flipV="1">
              <a:off x="8527322" y="4191838"/>
              <a:ext cx="1" cy="785914"/>
            </a:xfrm>
            <a:prstGeom prst="line">
              <a:avLst/>
            </a:prstGeom>
            <a:noFill/>
            <a:ln w="38100" cap="flat">
              <a:solidFill>
                <a:srgbClr val="000000">
                  <a:alpha val="45336"/>
                </a:srgb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02" name="~/nektar/library/SolverUtils"/>
          <p:cNvSpPr txBox="1"/>
          <p:nvPr/>
        </p:nvSpPr>
        <p:spPr>
          <a:xfrm>
            <a:off x="8725566" y="12821208"/>
            <a:ext cx="6932868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~/nektar/library/SolverUtils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6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4" grpId="1"/>
      <p:bldP build="whole" bldLvl="1" animBg="1" rev="0" advAuto="0" spid="301" grpId="2"/>
      <p:bldP build="whole" bldLvl="1" animBg="1" rev="0" advAuto="0" spid="30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"/>
          <p:cNvGrpSpPr/>
          <p:nvPr/>
        </p:nvGrpSpPr>
        <p:grpSpPr>
          <a:xfrm>
            <a:off x="3655218" y="8111854"/>
            <a:ext cx="4707688" cy="5860685"/>
            <a:chOff x="0" y="0"/>
            <a:chExt cx="4707686" cy="5860683"/>
          </a:xfrm>
        </p:grpSpPr>
        <p:sp>
          <p:nvSpPr>
            <p:cNvPr id="304" name="Line"/>
            <p:cNvSpPr/>
            <p:nvPr/>
          </p:nvSpPr>
          <p:spPr>
            <a:xfrm flipH="1" flipV="1">
              <a:off x="1325585" y="1759187"/>
              <a:ext cx="1487103" cy="12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05" name="Line"/>
            <p:cNvSpPr/>
            <p:nvPr/>
          </p:nvSpPr>
          <p:spPr>
            <a:xfrm flipH="1">
              <a:off x="1325585" y="272498"/>
              <a:ext cx="1" cy="14866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06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27284" y="1387527"/>
              <a:ext cx="1028259" cy="771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13196" y="0"/>
              <a:ext cx="668988" cy="710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C"/>
            <p:cNvSpPr txBox="1"/>
            <p:nvPr/>
          </p:nvSpPr>
          <p:spPr>
            <a:xfrm>
              <a:off x="2239374" y="353075"/>
              <a:ext cx="392180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00204" y="353075"/>
              <a:ext cx="408826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D</a:t>
              </a:r>
            </a:p>
          </p:txBody>
        </p:sp>
        <p:grpSp>
          <p:nvGrpSpPr>
            <p:cNvPr id="316" name="Group"/>
            <p:cNvGrpSpPr/>
            <p:nvPr/>
          </p:nvGrpSpPr>
          <p:grpSpPr>
            <a:xfrm>
              <a:off x="-1" y="61942"/>
              <a:ext cx="4707688" cy="5798742"/>
              <a:chOff x="0" y="0"/>
              <a:chExt cx="4707686" cy="5798741"/>
            </a:xfrm>
          </p:grpSpPr>
          <p:sp>
            <p:nvSpPr>
              <p:cNvPr id="310" name="Shape"/>
              <p:cNvSpPr/>
              <p:nvPr/>
            </p:nvSpPr>
            <p:spPr>
              <a:xfrm>
                <a:off x="0" y="0"/>
                <a:ext cx="4707687" cy="4152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44" fill="norm" stroke="1" extrusionOk="0">
                    <a:moveTo>
                      <a:pt x="3354" y="128"/>
                    </a:moveTo>
                    <a:cubicBezTo>
                      <a:pt x="2955" y="192"/>
                      <a:pt x="2357" y="264"/>
                      <a:pt x="1933" y="449"/>
                    </a:cubicBezTo>
                    <a:cubicBezTo>
                      <a:pt x="1510" y="635"/>
                      <a:pt x="1127" y="911"/>
                      <a:pt x="854" y="1221"/>
                    </a:cubicBezTo>
                    <a:cubicBezTo>
                      <a:pt x="580" y="1530"/>
                      <a:pt x="467" y="1814"/>
                      <a:pt x="342" y="2249"/>
                    </a:cubicBezTo>
                    <a:cubicBezTo>
                      <a:pt x="217" y="2684"/>
                      <a:pt x="153" y="3168"/>
                      <a:pt x="115" y="3792"/>
                    </a:cubicBezTo>
                    <a:cubicBezTo>
                      <a:pt x="77" y="4415"/>
                      <a:pt x="125" y="5313"/>
                      <a:pt x="115" y="5977"/>
                    </a:cubicBezTo>
                    <a:cubicBezTo>
                      <a:pt x="106" y="6641"/>
                      <a:pt x="58" y="7241"/>
                      <a:pt x="58" y="7777"/>
                    </a:cubicBezTo>
                    <a:cubicBezTo>
                      <a:pt x="58" y="8313"/>
                      <a:pt x="125" y="8644"/>
                      <a:pt x="115" y="9191"/>
                    </a:cubicBezTo>
                    <a:cubicBezTo>
                      <a:pt x="106" y="9738"/>
                      <a:pt x="11" y="10443"/>
                      <a:pt x="1" y="11055"/>
                    </a:cubicBezTo>
                    <a:cubicBezTo>
                      <a:pt x="-8" y="11666"/>
                      <a:pt x="49" y="12233"/>
                      <a:pt x="58" y="12854"/>
                    </a:cubicBezTo>
                    <a:cubicBezTo>
                      <a:pt x="68" y="13476"/>
                      <a:pt x="68" y="14183"/>
                      <a:pt x="58" y="14783"/>
                    </a:cubicBezTo>
                    <a:cubicBezTo>
                      <a:pt x="49" y="15383"/>
                      <a:pt x="1" y="15982"/>
                      <a:pt x="1" y="16454"/>
                    </a:cubicBezTo>
                    <a:cubicBezTo>
                      <a:pt x="1" y="16926"/>
                      <a:pt x="49" y="17171"/>
                      <a:pt x="58" y="17611"/>
                    </a:cubicBezTo>
                    <a:cubicBezTo>
                      <a:pt x="68" y="18050"/>
                      <a:pt x="10" y="18707"/>
                      <a:pt x="58" y="19089"/>
                    </a:cubicBezTo>
                    <a:cubicBezTo>
                      <a:pt x="107" y="19471"/>
                      <a:pt x="224" y="19671"/>
                      <a:pt x="342" y="19860"/>
                    </a:cubicBezTo>
                    <a:cubicBezTo>
                      <a:pt x="460" y="20049"/>
                      <a:pt x="408" y="19978"/>
                      <a:pt x="740" y="20182"/>
                    </a:cubicBezTo>
                    <a:cubicBezTo>
                      <a:pt x="1072" y="20386"/>
                      <a:pt x="1722" y="20906"/>
                      <a:pt x="2331" y="21081"/>
                    </a:cubicBezTo>
                    <a:cubicBezTo>
                      <a:pt x="2940" y="21256"/>
                      <a:pt x="3647" y="21167"/>
                      <a:pt x="4320" y="21210"/>
                    </a:cubicBezTo>
                    <a:cubicBezTo>
                      <a:pt x="4992" y="21253"/>
                      <a:pt x="5371" y="21285"/>
                      <a:pt x="6365" y="21339"/>
                    </a:cubicBezTo>
                    <a:cubicBezTo>
                      <a:pt x="7359" y="21392"/>
                      <a:pt x="9196" y="21510"/>
                      <a:pt x="10285" y="21531"/>
                    </a:cubicBezTo>
                    <a:cubicBezTo>
                      <a:pt x="11375" y="21553"/>
                      <a:pt x="12026" y="21553"/>
                      <a:pt x="12899" y="21467"/>
                    </a:cubicBezTo>
                    <a:cubicBezTo>
                      <a:pt x="13772" y="21381"/>
                      <a:pt x="14594" y="21210"/>
                      <a:pt x="15513" y="21017"/>
                    </a:cubicBezTo>
                    <a:cubicBezTo>
                      <a:pt x="16432" y="20824"/>
                      <a:pt x="17624" y="20514"/>
                      <a:pt x="18410" y="20310"/>
                    </a:cubicBezTo>
                    <a:cubicBezTo>
                      <a:pt x="19196" y="20107"/>
                      <a:pt x="19782" y="20016"/>
                      <a:pt x="20228" y="19796"/>
                    </a:cubicBezTo>
                    <a:cubicBezTo>
                      <a:pt x="20675" y="19576"/>
                      <a:pt x="20822" y="19285"/>
                      <a:pt x="21024" y="19025"/>
                    </a:cubicBezTo>
                    <a:cubicBezTo>
                      <a:pt x="21225" y="18764"/>
                      <a:pt x="21326" y="18535"/>
                      <a:pt x="21422" y="18253"/>
                    </a:cubicBezTo>
                    <a:cubicBezTo>
                      <a:pt x="21517" y="17971"/>
                      <a:pt x="21592" y="17702"/>
                      <a:pt x="21592" y="17354"/>
                    </a:cubicBezTo>
                    <a:cubicBezTo>
                      <a:pt x="21592" y="17005"/>
                      <a:pt x="21527" y="16545"/>
                      <a:pt x="21422" y="16197"/>
                    </a:cubicBezTo>
                    <a:cubicBezTo>
                      <a:pt x="21316" y="15848"/>
                      <a:pt x="21255" y="15518"/>
                      <a:pt x="20967" y="15297"/>
                    </a:cubicBezTo>
                    <a:cubicBezTo>
                      <a:pt x="20679" y="15076"/>
                      <a:pt x="20257" y="15072"/>
                      <a:pt x="19831" y="14975"/>
                    </a:cubicBezTo>
                    <a:cubicBezTo>
                      <a:pt x="19404" y="14879"/>
                      <a:pt x="18781" y="14761"/>
                      <a:pt x="18410" y="14718"/>
                    </a:cubicBezTo>
                    <a:cubicBezTo>
                      <a:pt x="18040" y="14675"/>
                      <a:pt x="17846" y="14762"/>
                      <a:pt x="17615" y="14718"/>
                    </a:cubicBezTo>
                    <a:cubicBezTo>
                      <a:pt x="17383" y="14675"/>
                      <a:pt x="17227" y="14665"/>
                      <a:pt x="17047" y="14461"/>
                    </a:cubicBezTo>
                    <a:cubicBezTo>
                      <a:pt x="16867" y="14258"/>
                      <a:pt x="16698" y="13887"/>
                      <a:pt x="16592" y="13561"/>
                    </a:cubicBezTo>
                    <a:cubicBezTo>
                      <a:pt x="16486" y="13235"/>
                      <a:pt x="16469" y="12941"/>
                      <a:pt x="16422" y="12533"/>
                    </a:cubicBezTo>
                    <a:cubicBezTo>
                      <a:pt x="16374" y="12125"/>
                      <a:pt x="16355" y="11612"/>
                      <a:pt x="16308" y="11119"/>
                    </a:cubicBezTo>
                    <a:cubicBezTo>
                      <a:pt x="16261" y="10626"/>
                      <a:pt x="16157" y="10103"/>
                      <a:pt x="16138" y="9576"/>
                    </a:cubicBezTo>
                    <a:cubicBezTo>
                      <a:pt x="16119" y="9050"/>
                      <a:pt x="16233" y="8477"/>
                      <a:pt x="16194" y="7970"/>
                    </a:cubicBezTo>
                    <a:cubicBezTo>
                      <a:pt x="16156" y="7462"/>
                      <a:pt x="16015" y="6995"/>
                      <a:pt x="15910" y="6555"/>
                    </a:cubicBezTo>
                    <a:cubicBezTo>
                      <a:pt x="15806" y="6116"/>
                      <a:pt x="15740" y="5828"/>
                      <a:pt x="15569" y="5334"/>
                    </a:cubicBezTo>
                    <a:cubicBezTo>
                      <a:pt x="15399" y="4841"/>
                      <a:pt x="15127" y="4054"/>
                      <a:pt x="14888" y="3599"/>
                    </a:cubicBezTo>
                    <a:cubicBezTo>
                      <a:pt x="14648" y="3144"/>
                      <a:pt x="14433" y="2967"/>
                      <a:pt x="14149" y="2635"/>
                    </a:cubicBezTo>
                    <a:cubicBezTo>
                      <a:pt x="13865" y="2302"/>
                      <a:pt x="13509" y="1867"/>
                      <a:pt x="13183" y="1606"/>
                    </a:cubicBezTo>
                    <a:cubicBezTo>
                      <a:pt x="12857" y="1346"/>
                      <a:pt x="12681" y="1339"/>
                      <a:pt x="12217" y="1092"/>
                    </a:cubicBezTo>
                    <a:cubicBezTo>
                      <a:pt x="11753" y="846"/>
                      <a:pt x="11057" y="303"/>
                      <a:pt x="10399" y="128"/>
                    </a:cubicBezTo>
                    <a:cubicBezTo>
                      <a:pt x="9741" y="-47"/>
                      <a:pt x="9073" y="85"/>
                      <a:pt x="8354" y="64"/>
                    </a:cubicBezTo>
                    <a:cubicBezTo>
                      <a:pt x="7634" y="42"/>
                      <a:pt x="6754" y="0"/>
                      <a:pt x="6081" y="0"/>
                    </a:cubicBezTo>
                    <a:cubicBezTo>
                      <a:pt x="5408" y="0"/>
                      <a:pt x="4774" y="42"/>
                      <a:pt x="4320" y="64"/>
                    </a:cubicBezTo>
                    <a:cubicBezTo>
                      <a:pt x="3865" y="85"/>
                      <a:pt x="3752" y="64"/>
                      <a:pt x="3354" y="128"/>
                    </a:cubicBezTo>
                    <a:close/>
                  </a:path>
                </a:pathLst>
              </a:custGeom>
              <a:solidFill>
                <a:srgbClr val="0433FF">
                  <a:alpha val="55000"/>
                </a:srgbClr>
              </a:solidFill>
              <a:ln w="25400" cap="flat">
                <a:solidFill>
                  <a:srgbClr val="000000">
                    <a:alpha val="55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11" name="Square"/>
              <p:cNvSpPr/>
              <p:nvPr/>
            </p:nvSpPr>
            <p:spPr>
              <a:xfrm>
                <a:off x="421214" y="780484"/>
                <a:ext cx="1858298" cy="1858299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12" name="A"/>
              <p:cNvSpPr txBox="1"/>
              <p:nvPr/>
            </p:nvSpPr>
            <p:spPr>
              <a:xfrm>
                <a:off x="116657" y="2508701"/>
                <a:ext cx="375919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2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313" name="B"/>
              <p:cNvSpPr txBox="1"/>
              <p:nvPr/>
            </p:nvSpPr>
            <p:spPr>
              <a:xfrm>
                <a:off x="2268120" y="2508701"/>
                <a:ext cx="334688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  <p:pic>
            <p:nvPicPr>
              <p:cNvPr id="314" name="droppedImage.pdf" descr="dropped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6720" y="3006311"/>
                <a:ext cx="4174977" cy="994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5" name="StdRegions"/>
              <p:cNvSpPr/>
              <p:nvPr/>
            </p:nvSpPr>
            <p:spPr>
              <a:xfrm>
                <a:off x="2046843" y="452874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StdRegions</a:t>
                </a:r>
              </a:p>
            </p:txBody>
          </p:sp>
        </p:grpSp>
      </p:grpSp>
      <p:sp>
        <p:nvSpPr>
          <p:cNvPr id="318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319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320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321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322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323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324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325" name="Rounded Rectangle"/>
          <p:cNvSpPr/>
          <p:nvPr/>
        </p:nvSpPr>
        <p:spPr>
          <a:xfrm>
            <a:off x="1293182" y="4304003"/>
            <a:ext cx="21797636" cy="2681659"/>
          </a:xfrm>
          <a:prstGeom prst="roundRect">
            <a:avLst>
              <a:gd name="adj" fmla="val 19979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327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328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6">
                <a:satOff val="-20754"/>
                <a:lumOff val="-16738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329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330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331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334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333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332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335" name="~/nektar/library/StdRegions"/>
          <p:cNvSpPr txBox="1"/>
          <p:nvPr/>
        </p:nvSpPr>
        <p:spPr>
          <a:xfrm>
            <a:off x="8608694" y="12821208"/>
            <a:ext cx="7166611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~/nektar/library/StdRegions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9891286" y="10601792"/>
            <a:ext cx="5334709" cy="2290015"/>
            <a:chOff x="0" y="0"/>
            <a:chExt cx="5334707" cy="2290014"/>
          </a:xfrm>
        </p:grpSpPr>
        <p:sp>
          <p:nvSpPr>
            <p:cNvPr id="337" name="Shape"/>
            <p:cNvSpPr/>
            <p:nvPr/>
          </p:nvSpPr>
          <p:spPr>
            <a:xfrm>
              <a:off x="-1" y="-1"/>
              <a:ext cx="5334709" cy="165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58" fill="norm" stroke="1" extrusionOk="0">
                  <a:moveTo>
                    <a:pt x="2137" y="887"/>
                  </a:moveTo>
                  <a:cubicBezTo>
                    <a:pt x="1725" y="1268"/>
                    <a:pt x="1706" y="2020"/>
                    <a:pt x="1538" y="2724"/>
                  </a:cubicBezTo>
                  <a:cubicBezTo>
                    <a:pt x="1369" y="3428"/>
                    <a:pt x="1254" y="4338"/>
                    <a:pt x="1138" y="5062"/>
                  </a:cubicBezTo>
                  <a:cubicBezTo>
                    <a:pt x="1021" y="5785"/>
                    <a:pt x="971" y="6230"/>
                    <a:pt x="838" y="7065"/>
                  </a:cubicBezTo>
                  <a:cubicBezTo>
                    <a:pt x="705" y="7900"/>
                    <a:pt x="472" y="9065"/>
                    <a:pt x="338" y="10071"/>
                  </a:cubicBezTo>
                  <a:cubicBezTo>
                    <a:pt x="205" y="11077"/>
                    <a:pt x="89" y="12174"/>
                    <a:pt x="39" y="13076"/>
                  </a:cubicBezTo>
                  <a:cubicBezTo>
                    <a:pt x="-12" y="13978"/>
                    <a:pt x="-13" y="14696"/>
                    <a:pt x="39" y="15414"/>
                  </a:cubicBezTo>
                  <a:cubicBezTo>
                    <a:pt x="90" y="16132"/>
                    <a:pt x="70" y="16713"/>
                    <a:pt x="338" y="17251"/>
                  </a:cubicBezTo>
                  <a:cubicBezTo>
                    <a:pt x="606" y="17788"/>
                    <a:pt x="1012" y="18029"/>
                    <a:pt x="1538" y="18419"/>
                  </a:cubicBezTo>
                  <a:cubicBezTo>
                    <a:pt x="2063" y="18809"/>
                    <a:pt x="2911" y="19310"/>
                    <a:pt x="3486" y="19588"/>
                  </a:cubicBezTo>
                  <a:cubicBezTo>
                    <a:pt x="4061" y="19867"/>
                    <a:pt x="4394" y="19922"/>
                    <a:pt x="4985" y="20089"/>
                  </a:cubicBezTo>
                  <a:cubicBezTo>
                    <a:pt x="5577" y="20256"/>
                    <a:pt x="6376" y="20506"/>
                    <a:pt x="7034" y="20590"/>
                  </a:cubicBezTo>
                  <a:cubicBezTo>
                    <a:pt x="7692" y="20673"/>
                    <a:pt x="8099" y="20479"/>
                    <a:pt x="8933" y="20590"/>
                  </a:cubicBezTo>
                  <a:cubicBezTo>
                    <a:pt x="9766" y="20701"/>
                    <a:pt x="11081" y="21146"/>
                    <a:pt x="12031" y="21258"/>
                  </a:cubicBezTo>
                  <a:cubicBezTo>
                    <a:pt x="12980" y="21369"/>
                    <a:pt x="13713" y="21230"/>
                    <a:pt x="14629" y="21258"/>
                  </a:cubicBezTo>
                  <a:cubicBezTo>
                    <a:pt x="15545" y="21286"/>
                    <a:pt x="16736" y="21425"/>
                    <a:pt x="17527" y="21425"/>
                  </a:cubicBezTo>
                  <a:cubicBezTo>
                    <a:pt x="18318" y="21425"/>
                    <a:pt x="18859" y="21569"/>
                    <a:pt x="19376" y="21258"/>
                  </a:cubicBezTo>
                  <a:cubicBezTo>
                    <a:pt x="19892" y="20947"/>
                    <a:pt x="20229" y="20293"/>
                    <a:pt x="20575" y="19588"/>
                  </a:cubicBezTo>
                  <a:cubicBezTo>
                    <a:pt x="20921" y="18883"/>
                    <a:pt x="21262" y="18140"/>
                    <a:pt x="21424" y="17084"/>
                  </a:cubicBezTo>
                  <a:cubicBezTo>
                    <a:pt x="21587" y="16027"/>
                    <a:pt x="21491" y="15056"/>
                    <a:pt x="21474" y="13744"/>
                  </a:cubicBezTo>
                  <a:cubicBezTo>
                    <a:pt x="21458" y="12432"/>
                    <a:pt x="21400" y="10576"/>
                    <a:pt x="21324" y="9236"/>
                  </a:cubicBezTo>
                  <a:cubicBezTo>
                    <a:pt x="21249" y="7895"/>
                    <a:pt x="21278" y="6869"/>
                    <a:pt x="21025" y="5730"/>
                  </a:cubicBezTo>
                  <a:cubicBezTo>
                    <a:pt x="20771" y="4590"/>
                    <a:pt x="20335" y="3463"/>
                    <a:pt x="19875" y="2724"/>
                  </a:cubicBezTo>
                  <a:cubicBezTo>
                    <a:pt x="19416" y="1985"/>
                    <a:pt x="18895" y="1696"/>
                    <a:pt x="18326" y="1388"/>
                  </a:cubicBezTo>
                  <a:cubicBezTo>
                    <a:pt x="17758" y="1081"/>
                    <a:pt x="17194" y="1027"/>
                    <a:pt x="16478" y="887"/>
                  </a:cubicBezTo>
                  <a:cubicBezTo>
                    <a:pt x="15761" y="748"/>
                    <a:pt x="14837" y="693"/>
                    <a:pt x="14029" y="553"/>
                  </a:cubicBezTo>
                  <a:cubicBezTo>
                    <a:pt x="13221" y="414"/>
                    <a:pt x="12239" y="136"/>
                    <a:pt x="11631" y="53"/>
                  </a:cubicBezTo>
                  <a:cubicBezTo>
                    <a:pt x="11023" y="-31"/>
                    <a:pt x="10956" y="-3"/>
                    <a:pt x="10382" y="53"/>
                  </a:cubicBezTo>
                  <a:cubicBezTo>
                    <a:pt x="9807" y="108"/>
                    <a:pt x="8758" y="331"/>
                    <a:pt x="8183" y="386"/>
                  </a:cubicBezTo>
                  <a:cubicBezTo>
                    <a:pt x="7608" y="442"/>
                    <a:pt x="7342" y="386"/>
                    <a:pt x="6934" y="386"/>
                  </a:cubicBezTo>
                  <a:cubicBezTo>
                    <a:pt x="6526" y="386"/>
                    <a:pt x="6243" y="359"/>
                    <a:pt x="5735" y="386"/>
                  </a:cubicBezTo>
                  <a:cubicBezTo>
                    <a:pt x="5227" y="414"/>
                    <a:pt x="4486" y="470"/>
                    <a:pt x="3886" y="553"/>
                  </a:cubicBezTo>
                  <a:cubicBezTo>
                    <a:pt x="3286" y="637"/>
                    <a:pt x="2549" y="507"/>
                    <a:pt x="2137" y="887"/>
                  </a:cubicBezTo>
                  <a:close/>
                </a:path>
              </a:pathLst>
            </a:custGeom>
            <a:solidFill>
              <a:srgbClr val="FF40FF">
                <a:alpha val="61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341" name="Group"/>
            <p:cNvGrpSpPr/>
            <p:nvPr/>
          </p:nvGrpSpPr>
          <p:grpSpPr>
            <a:xfrm>
              <a:off x="81899" y="408547"/>
              <a:ext cx="5178458" cy="1881468"/>
              <a:chOff x="0" y="0"/>
              <a:chExt cx="5178456" cy="1881466"/>
            </a:xfrm>
          </p:grpSpPr>
          <p:sp>
            <p:nvSpPr>
              <p:cNvPr id="338" name="Line"/>
              <p:cNvSpPr/>
              <p:nvPr/>
            </p:nvSpPr>
            <p:spPr>
              <a:xfrm>
                <a:off x="919168" y="0"/>
                <a:ext cx="3332571" cy="127"/>
              </a:xfrm>
              <a:prstGeom prst="line">
                <a:avLst/>
              </a:prstGeom>
              <a:noFill/>
              <a:ln w="177800" cap="flat">
                <a:solidFill>
                  <a:srgbClr val="515151">
                    <a:alpha val="48000"/>
                  </a:srgb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>
                <a:outerShdw sx="100000" sy="100000" kx="0" ky="0" algn="b" rotWithShape="0" blurRad="114300" dist="889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642937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pic>
            <p:nvPicPr>
              <p:cNvPr id="339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147833"/>
                <a:ext cx="5178457" cy="10414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0" name="SpatialDomains"/>
              <p:cNvSpPr txBox="1"/>
              <p:nvPr/>
            </p:nvSpPr>
            <p:spPr>
              <a:xfrm>
                <a:off x="1203641" y="1179791"/>
                <a:ext cx="3141193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>
                        <a:alpha val="97000"/>
                      </a:srgbClr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SpatialDomains</a:t>
                </a:r>
              </a:p>
            </p:txBody>
          </p:sp>
        </p:grpSp>
      </p:grpSp>
      <p:sp>
        <p:nvSpPr>
          <p:cNvPr id="343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344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345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346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347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348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349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350" name="Rounded Rectangle"/>
          <p:cNvSpPr/>
          <p:nvPr/>
        </p:nvSpPr>
        <p:spPr>
          <a:xfrm>
            <a:off x="1293182" y="4304003"/>
            <a:ext cx="21797636" cy="2681659"/>
          </a:xfrm>
          <a:prstGeom prst="roundRect">
            <a:avLst>
              <a:gd name="adj" fmla="val 19979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1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352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353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6">
                <a:satOff val="-20754"/>
                <a:lumOff val="-16738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354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355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356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359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358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357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360" name="~/nektar/library/SpatialDomains"/>
          <p:cNvSpPr txBox="1"/>
          <p:nvPr/>
        </p:nvSpPr>
        <p:spPr>
          <a:xfrm>
            <a:off x="8089773" y="12821208"/>
            <a:ext cx="8204455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~/nektar/library/SpatialDomains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3655218" y="8111854"/>
            <a:ext cx="4707688" cy="5860685"/>
            <a:chOff x="0" y="0"/>
            <a:chExt cx="4707686" cy="5860683"/>
          </a:xfrm>
        </p:grpSpPr>
        <p:sp>
          <p:nvSpPr>
            <p:cNvPr id="361" name="Line"/>
            <p:cNvSpPr/>
            <p:nvPr/>
          </p:nvSpPr>
          <p:spPr>
            <a:xfrm flipH="1" flipV="1">
              <a:off x="1325585" y="1759187"/>
              <a:ext cx="1487103" cy="12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2" name="Line"/>
            <p:cNvSpPr/>
            <p:nvPr/>
          </p:nvSpPr>
          <p:spPr>
            <a:xfrm flipH="1">
              <a:off x="1325585" y="272498"/>
              <a:ext cx="1" cy="14866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63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27284" y="1387527"/>
              <a:ext cx="1028259" cy="771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13196" y="0"/>
              <a:ext cx="668988" cy="710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C"/>
            <p:cNvSpPr txBox="1"/>
            <p:nvPr/>
          </p:nvSpPr>
          <p:spPr>
            <a:xfrm>
              <a:off x="2239374" y="353075"/>
              <a:ext cx="392180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366" name="D"/>
            <p:cNvSpPr txBox="1"/>
            <p:nvPr/>
          </p:nvSpPr>
          <p:spPr>
            <a:xfrm>
              <a:off x="100204" y="353075"/>
              <a:ext cx="408826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D</a:t>
              </a:r>
            </a:p>
          </p:txBody>
        </p:sp>
        <p:grpSp>
          <p:nvGrpSpPr>
            <p:cNvPr id="373" name="Group"/>
            <p:cNvGrpSpPr/>
            <p:nvPr/>
          </p:nvGrpSpPr>
          <p:grpSpPr>
            <a:xfrm>
              <a:off x="-1" y="61942"/>
              <a:ext cx="4707688" cy="5798742"/>
              <a:chOff x="0" y="0"/>
              <a:chExt cx="4707686" cy="5798741"/>
            </a:xfrm>
          </p:grpSpPr>
          <p:sp>
            <p:nvSpPr>
              <p:cNvPr id="367" name="Shape"/>
              <p:cNvSpPr/>
              <p:nvPr/>
            </p:nvSpPr>
            <p:spPr>
              <a:xfrm>
                <a:off x="0" y="0"/>
                <a:ext cx="4707687" cy="4152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44" fill="norm" stroke="1" extrusionOk="0">
                    <a:moveTo>
                      <a:pt x="3354" y="128"/>
                    </a:moveTo>
                    <a:cubicBezTo>
                      <a:pt x="2955" y="192"/>
                      <a:pt x="2357" y="264"/>
                      <a:pt x="1933" y="449"/>
                    </a:cubicBezTo>
                    <a:cubicBezTo>
                      <a:pt x="1510" y="635"/>
                      <a:pt x="1127" y="911"/>
                      <a:pt x="854" y="1221"/>
                    </a:cubicBezTo>
                    <a:cubicBezTo>
                      <a:pt x="580" y="1530"/>
                      <a:pt x="467" y="1814"/>
                      <a:pt x="342" y="2249"/>
                    </a:cubicBezTo>
                    <a:cubicBezTo>
                      <a:pt x="217" y="2684"/>
                      <a:pt x="153" y="3168"/>
                      <a:pt x="115" y="3792"/>
                    </a:cubicBezTo>
                    <a:cubicBezTo>
                      <a:pt x="77" y="4415"/>
                      <a:pt x="125" y="5313"/>
                      <a:pt x="115" y="5977"/>
                    </a:cubicBezTo>
                    <a:cubicBezTo>
                      <a:pt x="106" y="6641"/>
                      <a:pt x="58" y="7241"/>
                      <a:pt x="58" y="7777"/>
                    </a:cubicBezTo>
                    <a:cubicBezTo>
                      <a:pt x="58" y="8313"/>
                      <a:pt x="125" y="8644"/>
                      <a:pt x="115" y="9191"/>
                    </a:cubicBezTo>
                    <a:cubicBezTo>
                      <a:pt x="106" y="9738"/>
                      <a:pt x="11" y="10443"/>
                      <a:pt x="1" y="11055"/>
                    </a:cubicBezTo>
                    <a:cubicBezTo>
                      <a:pt x="-8" y="11666"/>
                      <a:pt x="49" y="12233"/>
                      <a:pt x="58" y="12854"/>
                    </a:cubicBezTo>
                    <a:cubicBezTo>
                      <a:pt x="68" y="13476"/>
                      <a:pt x="68" y="14183"/>
                      <a:pt x="58" y="14783"/>
                    </a:cubicBezTo>
                    <a:cubicBezTo>
                      <a:pt x="49" y="15383"/>
                      <a:pt x="1" y="15982"/>
                      <a:pt x="1" y="16454"/>
                    </a:cubicBezTo>
                    <a:cubicBezTo>
                      <a:pt x="1" y="16926"/>
                      <a:pt x="49" y="17171"/>
                      <a:pt x="58" y="17611"/>
                    </a:cubicBezTo>
                    <a:cubicBezTo>
                      <a:pt x="68" y="18050"/>
                      <a:pt x="10" y="18707"/>
                      <a:pt x="58" y="19089"/>
                    </a:cubicBezTo>
                    <a:cubicBezTo>
                      <a:pt x="107" y="19471"/>
                      <a:pt x="224" y="19671"/>
                      <a:pt x="342" y="19860"/>
                    </a:cubicBezTo>
                    <a:cubicBezTo>
                      <a:pt x="460" y="20049"/>
                      <a:pt x="408" y="19978"/>
                      <a:pt x="740" y="20182"/>
                    </a:cubicBezTo>
                    <a:cubicBezTo>
                      <a:pt x="1072" y="20386"/>
                      <a:pt x="1722" y="20906"/>
                      <a:pt x="2331" y="21081"/>
                    </a:cubicBezTo>
                    <a:cubicBezTo>
                      <a:pt x="2940" y="21256"/>
                      <a:pt x="3647" y="21167"/>
                      <a:pt x="4320" y="21210"/>
                    </a:cubicBezTo>
                    <a:cubicBezTo>
                      <a:pt x="4992" y="21253"/>
                      <a:pt x="5371" y="21285"/>
                      <a:pt x="6365" y="21339"/>
                    </a:cubicBezTo>
                    <a:cubicBezTo>
                      <a:pt x="7359" y="21392"/>
                      <a:pt x="9196" y="21510"/>
                      <a:pt x="10285" y="21531"/>
                    </a:cubicBezTo>
                    <a:cubicBezTo>
                      <a:pt x="11375" y="21553"/>
                      <a:pt x="12026" y="21553"/>
                      <a:pt x="12899" y="21467"/>
                    </a:cubicBezTo>
                    <a:cubicBezTo>
                      <a:pt x="13772" y="21381"/>
                      <a:pt x="14594" y="21210"/>
                      <a:pt x="15513" y="21017"/>
                    </a:cubicBezTo>
                    <a:cubicBezTo>
                      <a:pt x="16432" y="20824"/>
                      <a:pt x="17624" y="20514"/>
                      <a:pt x="18410" y="20310"/>
                    </a:cubicBezTo>
                    <a:cubicBezTo>
                      <a:pt x="19196" y="20107"/>
                      <a:pt x="19782" y="20016"/>
                      <a:pt x="20228" y="19796"/>
                    </a:cubicBezTo>
                    <a:cubicBezTo>
                      <a:pt x="20675" y="19576"/>
                      <a:pt x="20822" y="19285"/>
                      <a:pt x="21024" y="19025"/>
                    </a:cubicBezTo>
                    <a:cubicBezTo>
                      <a:pt x="21225" y="18764"/>
                      <a:pt x="21326" y="18535"/>
                      <a:pt x="21422" y="18253"/>
                    </a:cubicBezTo>
                    <a:cubicBezTo>
                      <a:pt x="21517" y="17971"/>
                      <a:pt x="21592" y="17702"/>
                      <a:pt x="21592" y="17354"/>
                    </a:cubicBezTo>
                    <a:cubicBezTo>
                      <a:pt x="21592" y="17005"/>
                      <a:pt x="21527" y="16545"/>
                      <a:pt x="21422" y="16197"/>
                    </a:cubicBezTo>
                    <a:cubicBezTo>
                      <a:pt x="21316" y="15848"/>
                      <a:pt x="21255" y="15518"/>
                      <a:pt x="20967" y="15297"/>
                    </a:cubicBezTo>
                    <a:cubicBezTo>
                      <a:pt x="20679" y="15076"/>
                      <a:pt x="20257" y="15072"/>
                      <a:pt x="19831" y="14975"/>
                    </a:cubicBezTo>
                    <a:cubicBezTo>
                      <a:pt x="19404" y="14879"/>
                      <a:pt x="18781" y="14761"/>
                      <a:pt x="18410" y="14718"/>
                    </a:cubicBezTo>
                    <a:cubicBezTo>
                      <a:pt x="18040" y="14675"/>
                      <a:pt x="17846" y="14762"/>
                      <a:pt x="17615" y="14718"/>
                    </a:cubicBezTo>
                    <a:cubicBezTo>
                      <a:pt x="17383" y="14675"/>
                      <a:pt x="17227" y="14665"/>
                      <a:pt x="17047" y="14461"/>
                    </a:cubicBezTo>
                    <a:cubicBezTo>
                      <a:pt x="16867" y="14258"/>
                      <a:pt x="16698" y="13887"/>
                      <a:pt x="16592" y="13561"/>
                    </a:cubicBezTo>
                    <a:cubicBezTo>
                      <a:pt x="16486" y="13235"/>
                      <a:pt x="16469" y="12941"/>
                      <a:pt x="16422" y="12533"/>
                    </a:cubicBezTo>
                    <a:cubicBezTo>
                      <a:pt x="16374" y="12125"/>
                      <a:pt x="16355" y="11612"/>
                      <a:pt x="16308" y="11119"/>
                    </a:cubicBezTo>
                    <a:cubicBezTo>
                      <a:pt x="16261" y="10626"/>
                      <a:pt x="16157" y="10103"/>
                      <a:pt x="16138" y="9576"/>
                    </a:cubicBezTo>
                    <a:cubicBezTo>
                      <a:pt x="16119" y="9050"/>
                      <a:pt x="16233" y="8477"/>
                      <a:pt x="16194" y="7970"/>
                    </a:cubicBezTo>
                    <a:cubicBezTo>
                      <a:pt x="16156" y="7462"/>
                      <a:pt x="16015" y="6995"/>
                      <a:pt x="15910" y="6555"/>
                    </a:cubicBezTo>
                    <a:cubicBezTo>
                      <a:pt x="15806" y="6116"/>
                      <a:pt x="15740" y="5828"/>
                      <a:pt x="15569" y="5334"/>
                    </a:cubicBezTo>
                    <a:cubicBezTo>
                      <a:pt x="15399" y="4841"/>
                      <a:pt x="15127" y="4054"/>
                      <a:pt x="14888" y="3599"/>
                    </a:cubicBezTo>
                    <a:cubicBezTo>
                      <a:pt x="14648" y="3144"/>
                      <a:pt x="14433" y="2967"/>
                      <a:pt x="14149" y="2635"/>
                    </a:cubicBezTo>
                    <a:cubicBezTo>
                      <a:pt x="13865" y="2302"/>
                      <a:pt x="13509" y="1867"/>
                      <a:pt x="13183" y="1606"/>
                    </a:cubicBezTo>
                    <a:cubicBezTo>
                      <a:pt x="12857" y="1346"/>
                      <a:pt x="12681" y="1339"/>
                      <a:pt x="12217" y="1092"/>
                    </a:cubicBezTo>
                    <a:cubicBezTo>
                      <a:pt x="11753" y="846"/>
                      <a:pt x="11057" y="303"/>
                      <a:pt x="10399" y="128"/>
                    </a:cubicBezTo>
                    <a:cubicBezTo>
                      <a:pt x="9741" y="-47"/>
                      <a:pt x="9073" y="85"/>
                      <a:pt x="8354" y="64"/>
                    </a:cubicBezTo>
                    <a:cubicBezTo>
                      <a:pt x="7634" y="42"/>
                      <a:pt x="6754" y="0"/>
                      <a:pt x="6081" y="0"/>
                    </a:cubicBezTo>
                    <a:cubicBezTo>
                      <a:pt x="5408" y="0"/>
                      <a:pt x="4774" y="42"/>
                      <a:pt x="4320" y="64"/>
                    </a:cubicBezTo>
                    <a:cubicBezTo>
                      <a:pt x="3865" y="85"/>
                      <a:pt x="3752" y="64"/>
                      <a:pt x="3354" y="128"/>
                    </a:cubicBezTo>
                    <a:close/>
                  </a:path>
                </a:pathLst>
              </a:custGeom>
              <a:solidFill>
                <a:srgbClr val="0433FF">
                  <a:alpha val="55000"/>
                </a:srgbClr>
              </a:solidFill>
              <a:ln w="25400" cap="flat">
                <a:solidFill>
                  <a:srgbClr val="000000">
                    <a:alpha val="55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8" name="Square"/>
              <p:cNvSpPr/>
              <p:nvPr/>
            </p:nvSpPr>
            <p:spPr>
              <a:xfrm>
                <a:off x="421214" y="780484"/>
                <a:ext cx="1858298" cy="1858299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369" name="A"/>
              <p:cNvSpPr txBox="1"/>
              <p:nvPr/>
            </p:nvSpPr>
            <p:spPr>
              <a:xfrm>
                <a:off x="116657" y="2508701"/>
                <a:ext cx="375919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2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370" name="B"/>
              <p:cNvSpPr txBox="1"/>
              <p:nvPr/>
            </p:nvSpPr>
            <p:spPr>
              <a:xfrm>
                <a:off x="2268120" y="2508701"/>
                <a:ext cx="334688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  <p:pic>
            <p:nvPicPr>
              <p:cNvPr id="371" name="droppedImage.pdf" descr="dropped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6720" y="3006311"/>
                <a:ext cx="4174977" cy="994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2" name="StdRegions"/>
              <p:cNvSpPr/>
              <p:nvPr/>
            </p:nvSpPr>
            <p:spPr>
              <a:xfrm>
                <a:off x="2046843" y="452874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StdRegions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"/>
          <p:cNvSpPr txBox="1"/>
          <p:nvPr/>
        </p:nvSpPr>
        <p:spPr>
          <a:xfrm>
            <a:off x="17397637" y="9705735"/>
            <a:ext cx="392179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377" name="D"/>
          <p:cNvSpPr txBox="1"/>
          <p:nvPr/>
        </p:nvSpPr>
        <p:spPr>
          <a:xfrm>
            <a:off x="17587532" y="10944600"/>
            <a:ext cx="408827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78" name="Line"/>
          <p:cNvSpPr/>
          <p:nvPr/>
        </p:nvSpPr>
        <p:spPr>
          <a:xfrm>
            <a:off x="17842847" y="9720346"/>
            <a:ext cx="2377059" cy="1304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818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79" name="Line"/>
          <p:cNvSpPr/>
          <p:nvPr/>
        </p:nvSpPr>
        <p:spPr>
          <a:xfrm>
            <a:off x="17846597" y="9649986"/>
            <a:ext cx="1994573" cy="210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082"/>
                </a:moveTo>
                <a:lnTo>
                  <a:pt x="19185" y="2541"/>
                </a:lnTo>
                <a:lnTo>
                  <a:pt x="15425" y="0"/>
                </a:lnTo>
                <a:lnTo>
                  <a:pt x="11129" y="3086"/>
                </a:lnTo>
                <a:lnTo>
                  <a:pt x="8005" y="6171"/>
                </a:lnTo>
                <a:lnTo>
                  <a:pt x="5077" y="12343"/>
                </a:lnTo>
                <a:lnTo>
                  <a:pt x="2929" y="16971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80" name="Line"/>
          <p:cNvSpPr/>
          <p:nvPr/>
        </p:nvSpPr>
        <p:spPr>
          <a:xfrm flipV="1">
            <a:off x="17842847" y="9863336"/>
            <a:ext cx="1" cy="11617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38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96236" y="11619782"/>
            <a:ext cx="4088256" cy="92915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A"/>
          <p:cNvSpPr txBox="1"/>
          <p:nvPr/>
        </p:nvSpPr>
        <p:spPr>
          <a:xfrm>
            <a:off x="20210839" y="10771795"/>
            <a:ext cx="334688" cy="5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83" name="B"/>
          <p:cNvSpPr txBox="1"/>
          <p:nvPr/>
        </p:nvSpPr>
        <p:spPr>
          <a:xfrm>
            <a:off x="19896343" y="9429336"/>
            <a:ext cx="392179" cy="5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384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385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386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387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388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389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390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391" name="Rounded Rectangle"/>
          <p:cNvSpPr/>
          <p:nvPr/>
        </p:nvSpPr>
        <p:spPr>
          <a:xfrm>
            <a:off x="1293182" y="4304003"/>
            <a:ext cx="21797636" cy="2681659"/>
          </a:xfrm>
          <a:prstGeom prst="roundRect">
            <a:avLst>
              <a:gd name="adj" fmla="val 19979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2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393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394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395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396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397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400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399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398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401" name="C"/>
          <p:cNvSpPr txBox="1"/>
          <p:nvPr/>
        </p:nvSpPr>
        <p:spPr>
          <a:xfrm>
            <a:off x="17397637" y="9705735"/>
            <a:ext cx="392179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402" name="D"/>
          <p:cNvSpPr txBox="1"/>
          <p:nvPr/>
        </p:nvSpPr>
        <p:spPr>
          <a:xfrm>
            <a:off x="17587532" y="10944600"/>
            <a:ext cx="408827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</a:t>
            </a:r>
          </a:p>
        </p:txBody>
      </p:sp>
      <p:grpSp>
        <p:nvGrpSpPr>
          <p:cNvPr id="405" name="Group"/>
          <p:cNvGrpSpPr/>
          <p:nvPr/>
        </p:nvGrpSpPr>
        <p:grpSpPr>
          <a:xfrm>
            <a:off x="16487750" y="9202446"/>
            <a:ext cx="4223172" cy="5120071"/>
            <a:chOff x="0" y="0"/>
            <a:chExt cx="4223171" cy="5120070"/>
          </a:xfrm>
        </p:grpSpPr>
        <p:sp>
          <p:nvSpPr>
            <p:cNvPr id="403" name="Shape"/>
            <p:cNvSpPr/>
            <p:nvPr/>
          </p:nvSpPr>
          <p:spPr>
            <a:xfrm>
              <a:off x="-1" y="-1"/>
              <a:ext cx="4223173" cy="353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525" fill="norm" stroke="1" extrusionOk="0">
                  <a:moveTo>
                    <a:pt x="7551" y="85"/>
                  </a:moveTo>
                  <a:cubicBezTo>
                    <a:pt x="7004" y="110"/>
                    <a:pt x="6437" y="-65"/>
                    <a:pt x="6037" y="160"/>
                  </a:cubicBezTo>
                  <a:cubicBezTo>
                    <a:pt x="5637" y="385"/>
                    <a:pt x="5556" y="896"/>
                    <a:pt x="5407" y="1292"/>
                  </a:cubicBezTo>
                  <a:cubicBezTo>
                    <a:pt x="5257" y="1687"/>
                    <a:pt x="5238" y="2008"/>
                    <a:pt x="5154" y="2499"/>
                  </a:cubicBezTo>
                  <a:cubicBezTo>
                    <a:pt x="5070" y="2989"/>
                    <a:pt x="4965" y="3655"/>
                    <a:pt x="4902" y="4234"/>
                  </a:cubicBezTo>
                  <a:cubicBezTo>
                    <a:pt x="4839" y="4813"/>
                    <a:pt x="4797" y="5466"/>
                    <a:pt x="4776" y="5969"/>
                  </a:cubicBezTo>
                  <a:cubicBezTo>
                    <a:pt x="4755" y="6472"/>
                    <a:pt x="4776" y="6786"/>
                    <a:pt x="4776" y="7252"/>
                  </a:cubicBezTo>
                  <a:cubicBezTo>
                    <a:pt x="4776" y="7717"/>
                    <a:pt x="4807" y="8231"/>
                    <a:pt x="4776" y="8760"/>
                  </a:cubicBezTo>
                  <a:cubicBezTo>
                    <a:pt x="4744" y="9290"/>
                    <a:pt x="4716" y="9957"/>
                    <a:pt x="4587" y="10420"/>
                  </a:cubicBezTo>
                  <a:cubicBezTo>
                    <a:pt x="4458" y="10883"/>
                    <a:pt x="4229" y="11124"/>
                    <a:pt x="4019" y="11476"/>
                  </a:cubicBezTo>
                  <a:cubicBezTo>
                    <a:pt x="3809" y="11829"/>
                    <a:pt x="3601" y="12215"/>
                    <a:pt x="3325" y="12532"/>
                  </a:cubicBezTo>
                  <a:cubicBezTo>
                    <a:pt x="3049" y="12850"/>
                    <a:pt x="2739" y="12945"/>
                    <a:pt x="2379" y="13362"/>
                  </a:cubicBezTo>
                  <a:cubicBezTo>
                    <a:pt x="2020" y="13780"/>
                    <a:pt x="1507" y="14557"/>
                    <a:pt x="1181" y="15022"/>
                  </a:cubicBezTo>
                  <a:cubicBezTo>
                    <a:pt x="855" y="15487"/>
                    <a:pt x="617" y="15665"/>
                    <a:pt x="424" y="16154"/>
                  </a:cubicBezTo>
                  <a:cubicBezTo>
                    <a:pt x="230" y="16642"/>
                    <a:pt x="109" y="17433"/>
                    <a:pt x="45" y="17889"/>
                  </a:cubicBezTo>
                  <a:cubicBezTo>
                    <a:pt x="-18" y="18345"/>
                    <a:pt x="45" y="18543"/>
                    <a:pt x="45" y="18869"/>
                  </a:cubicBezTo>
                  <a:cubicBezTo>
                    <a:pt x="45" y="19196"/>
                    <a:pt x="-57" y="19551"/>
                    <a:pt x="45" y="19850"/>
                  </a:cubicBezTo>
                  <a:cubicBezTo>
                    <a:pt x="148" y="20150"/>
                    <a:pt x="270" y="20298"/>
                    <a:pt x="613" y="20529"/>
                  </a:cubicBezTo>
                  <a:cubicBezTo>
                    <a:pt x="956" y="20760"/>
                    <a:pt x="1584" y="21081"/>
                    <a:pt x="2064" y="21208"/>
                  </a:cubicBezTo>
                  <a:cubicBezTo>
                    <a:pt x="2543" y="21336"/>
                    <a:pt x="2831" y="21258"/>
                    <a:pt x="3451" y="21284"/>
                  </a:cubicBezTo>
                  <a:cubicBezTo>
                    <a:pt x="4072" y="21309"/>
                    <a:pt x="4755" y="21321"/>
                    <a:pt x="5785" y="21359"/>
                  </a:cubicBezTo>
                  <a:cubicBezTo>
                    <a:pt x="6815" y="21397"/>
                    <a:pt x="8602" y="21485"/>
                    <a:pt x="9632" y="21510"/>
                  </a:cubicBezTo>
                  <a:cubicBezTo>
                    <a:pt x="10663" y="21535"/>
                    <a:pt x="11031" y="21522"/>
                    <a:pt x="11966" y="21510"/>
                  </a:cubicBezTo>
                  <a:cubicBezTo>
                    <a:pt x="12902" y="21497"/>
                    <a:pt x="14391" y="21523"/>
                    <a:pt x="15246" y="21434"/>
                  </a:cubicBezTo>
                  <a:cubicBezTo>
                    <a:pt x="16101" y="21346"/>
                    <a:pt x="16482" y="21222"/>
                    <a:pt x="17075" y="20982"/>
                  </a:cubicBezTo>
                  <a:cubicBezTo>
                    <a:pt x="17668" y="20741"/>
                    <a:pt x="18305" y="20265"/>
                    <a:pt x="18778" y="20001"/>
                  </a:cubicBezTo>
                  <a:cubicBezTo>
                    <a:pt x="19251" y="19737"/>
                    <a:pt x="19526" y="19771"/>
                    <a:pt x="19913" y="19398"/>
                  </a:cubicBezTo>
                  <a:cubicBezTo>
                    <a:pt x="20301" y="19024"/>
                    <a:pt x="20798" y="18425"/>
                    <a:pt x="21049" y="17813"/>
                  </a:cubicBezTo>
                  <a:cubicBezTo>
                    <a:pt x="21299" y="17202"/>
                    <a:pt x="21290" y="16557"/>
                    <a:pt x="21364" y="15852"/>
                  </a:cubicBezTo>
                  <a:cubicBezTo>
                    <a:pt x="21438" y="15146"/>
                    <a:pt x="21543" y="14537"/>
                    <a:pt x="21490" y="13589"/>
                  </a:cubicBezTo>
                  <a:cubicBezTo>
                    <a:pt x="21437" y="12640"/>
                    <a:pt x="21164" y="11011"/>
                    <a:pt x="21049" y="10194"/>
                  </a:cubicBezTo>
                  <a:cubicBezTo>
                    <a:pt x="20933" y="9376"/>
                    <a:pt x="20954" y="9527"/>
                    <a:pt x="20796" y="8685"/>
                  </a:cubicBezTo>
                  <a:cubicBezTo>
                    <a:pt x="20639" y="7842"/>
                    <a:pt x="20260" y="6134"/>
                    <a:pt x="20103" y="5139"/>
                  </a:cubicBezTo>
                  <a:cubicBezTo>
                    <a:pt x="19945" y="4145"/>
                    <a:pt x="19988" y="3434"/>
                    <a:pt x="19850" y="2725"/>
                  </a:cubicBezTo>
                  <a:cubicBezTo>
                    <a:pt x="19713" y="2016"/>
                    <a:pt x="19622" y="1335"/>
                    <a:pt x="19283" y="915"/>
                  </a:cubicBezTo>
                  <a:cubicBezTo>
                    <a:pt x="18943" y="494"/>
                    <a:pt x="18622" y="601"/>
                    <a:pt x="18021" y="462"/>
                  </a:cubicBezTo>
                  <a:cubicBezTo>
                    <a:pt x="17420" y="323"/>
                    <a:pt x="16404" y="148"/>
                    <a:pt x="15687" y="85"/>
                  </a:cubicBezTo>
                  <a:cubicBezTo>
                    <a:pt x="14971" y="22"/>
                    <a:pt x="14437" y="97"/>
                    <a:pt x="13732" y="85"/>
                  </a:cubicBezTo>
                  <a:cubicBezTo>
                    <a:pt x="13028" y="72"/>
                    <a:pt x="12197" y="22"/>
                    <a:pt x="11462" y="9"/>
                  </a:cubicBezTo>
                  <a:cubicBezTo>
                    <a:pt x="10726" y="-3"/>
                    <a:pt x="9969" y="-3"/>
                    <a:pt x="9317" y="9"/>
                  </a:cubicBezTo>
                  <a:cubicBezTo>
                    <a:pt x="8665" y="22"/>
                    <a:pt x="8098" y="60"/>
                    <a:pt x="7551" y="85"/>
                  </a:cubicBezTo>
                  <a:close/>
                </a:path>
              </a:pathLst>
            </a:custGeom>
            <a:solidFill>
              <a:srgbClr val="FF2600">
                <a:alpha val="67000"/>
              </a:srgbClr>
            </a:solidFill>
            <a:ln w="25400" cap="flat">
              <a:solidFill>
                <a:srgbClr val="000000">
                  <a:alpha val="67000"/>
                </a:srgb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404" name="LocalRegions"/>
            <p:cNvSpPr/>
            <p:nvPr/>
          </p:nvSpPr>
          <p:spPr>
            <a:xfrm>
              <a:off x="2355789" y="385007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800">
                  <a:solidFill>
                    <a:srgbClr val="000000">
                      <a:alpha val="95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LocalRegions</a:t>
              </a:r>
            </a:p>
          </p:txBody>
        </p:sp>
      </p:grpSp>
      <p:pic>
        <p:nvPicPr>
          <p:cNvPr id="406" name="droppedImage.pdf" descr="droppedImage.pdf"/>
          <p:cNvPicPr>
            <a:picLocks noChangeAspect="1"/>
          </p:cNvPicPr>
          <p:nvPr/>
        </p:nvPicPr>
        <p:blipFill>
          <a:blip r:embed="rId2">
            <a:alphaModFix amt="91000"/>
            <a:extLst/>
          </a:blip>
          <a:stretch>
            <a:fillRect/>
          </a:stretch>
        </p:blipFill>
        <p:spPr>
          <a:xfrm>
            <a:off x="16496236" y="11619782"/>
            <a:ext cx="4088256" cy="92915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~/nektar/library/LocalRegions"/>
          <p:cNvSpPr txBox="1"/>
          <p:nvPr/>
        </p:nvSpPr>
        <p:spPr>
          <a:xfrm>
            <a:off x="8360092" y="12821208"/>
            <a:ext cx="7663816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~/nektar/library/LocalRegions</a:t>
            </a:r>
          </a:p>
        </p:txBody>
      </p:sp>
      <p:grpSp>
        <p:nvGrpSpPr>
          <p:cNvPr id="413" name="Group"/>
          <p:cNvGrpSpPr/>
          <p:nvPr/>
        </p:nvGrpSpPr>
        <p:grpSpPr>
          <a:xfrm>
            <a:off x="9891286" y="10601792"/>
            <a:ext cx="5334709" cy="2290015"/>
            <a:chOff x="0" y="0"/>
            <a:chExt cx="5334707" cy="2290014"/>
          </a:xfrm>
        </p:grpSpPr>
        <p:sp>
          <p:nvSpPr>
            <p:cNvPr id="408" name="Shape"/>
            <p:cNvSpPr/>
            <p:nvPr/>
          </p:nvSpPr>
          <p:spPr>
            <a:xfrm>
              <a:off x="-1" y="-1"/>
              <a:ext cx="5334709" cy="165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58" fill="norm" stroke="1" extrusionOk="0">
                  <a:moveTo>
                    <a:pt x="2137" y="887"/>
                  </a:moveTo>
                  <a:cubicBezTo>
                    <a:pt x="1725" y="1268"/>
                    <a:pt x="1706" y="2020"/>
                    <a:pt x="1538" y="2724"/>
                  </a:cubicBezTo>
                  <a:cubicBezTo>
                    <a:pt x="1369" y="3428"/>
                    <a:pt x="1254" y="4338"/>
                    <a:pt x="1138" y="5062"/>
                  </a:cubicBezTo>
                  <a:cubicBezTo>
                    <a:pt x="1021" y="5785"/>
                    <a:pt x="971" y="6230"/>
                    <a:pt x="838" y="7065"/>
                  </a:cubicBezTo>
                  <a:cubicBezTo>
                    <a:pt x="705" y="7900"/>
                    <a:pt x="472" y="9065"/>
                    <a:pt x="338" y="10071"/>
                  </a:cubicBezTo>
                  <a:cubicBezTo>
                    <a:pt x="205" y="11077"/>
                    <a:pt x="89" y="12174"/>
                    <a:pt x="39" y="13076"/>
                  </a:cubicBezTo>
                  <a:cubicBezTo>
                    <a:pt x="-12" y="13978"/>
                    <a:pt x="-13" y="14696"/>
                    <a:pt x="39" y="15414"/>
                  </a:cubicBezTo>
                  <a:cubicBezTo>
                    <a:pt x="90" y="16132"/>
                    <a:pt x="70" y="16713"/>
                    <a:pt x="338" y="17251"/>
                  </a:cubicBezTo>
                  <a:cubicBezTo>
                    <a:pt x="606" y="17788"/>
                    <a:pt x="1012" y="18029"/>
                    <a:pt x="1538" y="18419"/>
                  </a:cubicBezTo>
                  <a:cubicBezTo>
                    <a:pt x="2063" y="18809"/>
                    <a:pt x="2911" y="19310"/>
                    <a:pt x="3486" y="19588"/>
                  </a:cubicBezTo>
                  <a:cubicBezTo>
                    <a:pt x="4061" y="19867"/>
                    <a:pt x="4394" y="19922"/>
                    <a:pt x="4985" y="20089"/>
                  </a:cubicBezTo>
                  <a:cubicBezTo>
                    <a:pt x="5577" y="20256"/>
                    <a:pt x="6376" y="20506"/>
                    <a:pt x="7034" y="20590"/>
                  </a:cubicBezTo>
                  <a:cubicBezTo>
                    <a:pt x="7692" y="20673"/>
                    <a:pt x="8099" y="20479"/>
                    <a:pt x="8933" y="20590"/>
                  </a:cubicBezTo>
                  <a:cubicBezTo>
                    <a:pt x="9766" y="20701"/>
                    <a:pt x="11081" y="21146"/>
                    <a:pt x="12031" y="21258"/>
                  </a:cubicBezTo>
                  <a:cubicBezTo>
                    <a:pt x="12980" y="21369"/>
                    <a:pt x="13713" y="21230"/>
                    <a:pt x="14629" y="21258"/>
                  </a:cubicBezTo>
                  <a:cubicBezTo>
                    <a:pt x="15545" y="21286"/>
                    <a:pt x="16736" y="21425"/>
                    <a:pt x="17527" y="21425"/>
                  </a:cubicBezTo>
                  <a:cubicBezTo>
                    <a:pt x="18318" y="21425"/>
                    <a:pt x="18859" y="21569"/>
                    <a:pt x="19376" y="21258"/>
                  </a:cubicBezTo>
                  <a:cubicBezTo>
                    <a:pt x="19892" y="20947"/>
                    <a:pt x="20229" y="20293"/>
                    <a:pt x="20575" y="19588"/>
                  </a:cubicBezTo>
                  <a:cubicBezTo>
                    <a:pt x="20921" y="18883"/>
                    <a:pt x="21262" y="18140"/>
                    <a:pt x="21424" y="17084"/>
                  </a:cubicBezTo>
                  <a:cubicBezTo>
                    <a:pt x="21587" y="16027"/>
                    <a:pt x="21491" y="15056"/>
                    <a:pt x="21474" y="13744"/>
                  </a:cubicBezTo>
                  <a:cubicBezTo>
                    <a:pt x="21458" y="12432"/>
                    <a:pt x="21400" y="10576"/>
                    <a:pt x="21324" y="9236"/>
                  </a:cubicBezTo>
                  <a:cubicBezTo>
                    <a:pt x="21249" y="7895"/>
                    <a:pt x="21278" y="6869"/>
                    <a:pt x="21025" y="5730"/>
                  </a:cubicBezTo>
                  <a:cubicBezTo>
                    <a:pt x="20771" y="4590"/>
                    <a:pt x="20335" y="3463"/>
                    <a:pt x="19875" y="2724"/>
                  </a:cubicBezTo>
                  <a:cubicBezTo>
                    <a:pt x="19416" y="1985"/>
                    <a:pt x="18895" y="1696"/>
                    <a:pt x="18326" y="1388"/>
                  </a:cubicBezTo>
                  <a:cubicBezTo>
                    <a:pt x="17758" y="1081"/>
                    <a:pt x="17194" y="1027"/>
                    <a:pt x="16478" y="887"/>
                  </a:cubicBezTo>
                  <a:cubicBezTo>
                    <a:pt x="15761" y="748"/>
                    <a:pt x="14837" y="693"/>
                    <a:pt x="14029" y="553"/>
                  </a:cubicBezTo>
                  <a:cubicBezTo>
                    <a:pt x="13221" y="414"/>
                    <a:pt x="12239" y="136"/>
                    <a:pt x="11631" y="53"/>
                  </a:cubicBezTo>
                  <a:cubicBezTo>
                    <a:pt x="11023" y="-31"/>
                    <a:pt x="10956" y="-3"/>
                    <a:pt x="10382" y="53"/>
                  </a:cubicBezTo>
                  <a:cubicBezTo>
                    <a:pt x="9807" y="108"/>
                    <a:pt x="8758" y="331"/>
                    <a:pt x="8183" y="386"/>
                  </a:cubicBezTo>
                  <a:cubicBezTo>
                    <a:pt x="7608" y="442"/>
                    <a:pt x="7342" y="386"/>
                    <a:pt x="6934" y="386"/>
                  </a:cubicBezTo>
                  <a:cubicBezTo>
                    <a:pt x="6526" y="386"/>
                    <a:pt x="6243" y="359"/>
                    <a:pt x="5735" y="386"/>
                  </a:cubicBezTo>
                  <a:cubicBezTo>
                    <a:pt x="5227" y="414"/>
                    <a:pt x="4486" y="470"/>
                    <a:pt x="3886" y="553"/>
                  </a:cubicBezTo>
                  <a:cubicBezTo>
                    <a:pt x="3286" y="637"/>
                    <a:pt x="2549" y="507"/>
                    <a:pt x="2137" y="887"/>
                  </a:cubicBezTo>
                  <a:close/>
                </a:path>
              </a:pathLst>
            </a:custGeom>
            <a:solidFill>
              <a:srgbClr val="FF40FF">
                <a:alpha val="61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412" name="Group"/>
            <p:cNvGrpSpPr/>
            <p:nvPr/>
          </p:nvGrpSpPr>
          <p:grpSpPr>
            <a:xfrm>
              <a:off x="81899" y="408547"/>
              <a:ext cx="5178458" cy="1881468"/>
              <a:chOff x="0" y="0"/>
              <a:chExt cx="5178456" cy="1881466"/>
            </a:xfrm>
          </p:grpSpPr>
          <p:sp>
            <p:nvSpPr>
              <p:cNvPr id="409" name="Line"/>
              <p:cNvSpPr/>
              <p:nvPr/>
            </p:nvSpPr>
            <p:spPr>
              <a:xfrm>
                <a:off x="919168" y="0"/>
                <a:ext cx="3332571" cy="127"/>
              </a:xfrm>
              <a:prstGeom prst="line">
                <a:avLst/>
              </a:prstGeom>
              <a:noFill/>
              <a:ln w="177800" cap="flat">
                <a:solidFill>
                  <a:srgbClr val="515151">
                    <a:alpha val="48000"/>
                  </a:srgb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>
                <a:outerShdw sx="100000" sy="100000" kx="0" ky="0" algn="b" rotWithShape="0" blurRad="114300" dist="889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642937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pic>
            <p:nvPicPr>
              <p:cNvPr id="410" name="droppedImage.pdf" descr="dropped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47833"/>
                <a:ext cx="5178457" cy="10414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1" name="SpatialDomains"/>
              <p:cNvSpPr txBox="1"/>
              <p:nvPr/>
            </p:nvSpPr>
            <p:spPr>
              <a:xfrm>
                <a:off x="1203641" y="1179791"/>
                <a:ext cx="3141193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>
                        <a:alpha val="97000"/>
                      </a:srgbClr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SpatialDomains</a:t>
                </a:r>
              </a:p>
            </p:txBody>
          </p:sp>
        </p:grpSp>
      </p:grpSp>
      <p:grpSp>
        <p:nvGrpSpPr>
          <p:cNvPr id="427" name="Group"/>
          <p:cNvGrpSpPr/>
          <p:nvPr/>
        </p:nvGrpSpPr>
        <p:grpSpPr>
          <a:xfrm>
            <a:off x="3655218" y="8111854"/>
            <a:ext cx="4707688" cy="5860685"/>
            <a:chOff x="0" y="0"/>
            <a:chExt cx="4707686" cy="5860683"/>
          </a:xfrm>
        </p:grpSpPr>
        <p:sp>
          <p:nvSpPr>
            <p:cNvPr id="414" name="Line"/>
            <p:cNvSpPr/>
            <p:nvPr/>
          </p:nvSpPr>
          <p:spPr>
            <a:xfrm flipH="1" flipV="1">
              <a:off x="1325585" y="1759187"/>
              <a:ext cx="1487103" cy="12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15" name="Line"/>
            <p:cNvSpPr/>
            <p:nvPr/>
          </p:nvSpPr>
          <p:spPr>
            <a:xfrm flipH="1">
              <a:off x="1325585" y="272498"/>
              <a:ext cx="1" cy="14866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16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27284" y="1387527"/>
              <a:ext cx="1028259" cy="771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13196" y="0"/>
              <a:ext cx="668988" cy="710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" name="C"/>
            <p:cNvSpPr txBox="1"/>
            <p:nvPr/>
          </p:nvSpPr>
          <p:spPr>
            <a:xfrm>
              <a:off x="2239374" y="353075"/>
              <a:ext cx="392180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419" name="D"/>
            <p:cNvSpPr txBox="1"/>
            <p:nvPr/>
          </p:nvSpPr>
          <p:spPr>
            <a:xfrm>
              <a:off x="100204" y="353075"/>
              <a:ext cx="408826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D</a:t>
              </a:r>
            </a:p>
          </p:txBody>
        </p:sp>
        <p:grpSp>
          <p:nvGrpSpPr>
            <p:cNvPr id="426" name="Group"/>
            <p:cNvGrpSpPr/>
            <p:nvPr/>
          </p:nvGrpSpPr>
          <p:grpSpPr>
            <a:xfrm>
              <a:off x="-1" y="61942"/>
              <a:ext cx="4707688" cy="5798742"/>
              <a:chOff x="0" y="0"/>
              <a:chExt cx="4707686" cy="5798741"/>
            </a:xfrm>
          </p:grpSpPr>
          <p:sp>
            <p:nvSpPr>
              <p:cNvPr id="420" name="Shape"/>
              <p:cNvSpPr/>
              <p:nvPr/>
            </p:nvSpPr>
            <p:spPr>
              <a:xfrm>
                <a:off x="0" y="0"/>
                <a:ext cx="4707687" cy="4152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44" fill="norm" stroke="1" extrusionOk="0">
                    <a:moveTo>
                      <a:pt x="3354" y="128"/>
                    </a:moveTo>
                    <a:cubicBezTo>
                      <a:pt x="2955" y="192"/>
                      <a:pt x="2357" y="264"/>
                      <a:pt x="1933" y="449"/>
                    </a:cubicBezTo>
                    <a:cubicBezTo>
                      <a:pt x="1510" y="635"/>
                      <a:pt x="1127" y="911"/>
                      <a:pt x="854" y="1221"/>
                    </a:cubicBezTo>
                    <a:cubicBezTo>
                      <a:pt x="580" y="1530"/>
                      <a:pt x="467" y="1814"/>
                      <a:pt x="342" y="2249"/>
                    </a:cubicBezTo>
                    <a:cubicBezTo>
                      <a:pt x="217" y="2684"/>
                      <a:pt x="153" y="3168"/>
                      <a:pt x="115" y="3792"/>
                    </a:cubicBezTo>
                    <a:cubicBezTo>
                      <a:pt x="77" y="4415"/>
                      <a:pt x="125" y="5313"/>
                      <a:pt x="115" y="5977"/>
                    </a:cubicBezTo>
                    <a:cubicBezTo>
                      <a:pt x="106" y="6641"/>
                      <a:pt x="58" y="7241"/>
                      <a:pt x="58" y="7777"/>
                    </a:cubicBezTo>
                    <a:cubicBezTo>
                      <a:pt x="58" y="8313"/>
                      <a:pt x="125" y="8644"/>
                      <a:pt x="115" y="9191"/>
                    </a:cubicBezTo>
                    <a:cubicBezTo>
                      <a:pt x="106" y="9738"/>
                      <a:pt x="11" y="10443"/>
                      <a:pt x="1" y="11055"/>
                    </a:cubicBezTo>
                    <a:cubicBezTo>
                      <a:pt x="-8" y="11666"/>
                      <a:pt x="49" y="12233"/>
                      <a:pt x="58" y="12854"/>
                    </a:cubicBezTo>
                    <a:cubicBezTo>
                      <a:pt x="68" y="13476"/>
                      <a:pt x="68" y="14183"/>
                      <a:pt x="58" y="14783"/>
                    </a:cubicBezTo>
                    <a:cubicBezTo>
                      <a:pt x="49" y="15383"/>
                      <a:pt x="1" y="15982"/>
                      <a:pt x="1" y="16454"/>
                    </a:cubicBezTo>
                    <a:cubicBezTo>
                      <a:pt x="1" y="16926"/>
                      <a:pt x="49" y="17171"/>
                      <a:pt x="58" y="17611"/>
                    </a:cubicBezTo>
                    <a:cubicBezTo>
                      <a:pt x="68" y="18050"/>
                      <a:pt x="10" y="18707"/>
                      <a:pt x="58" y="19089"/>
                    </a:cubicBezTo>
                    <a:cubicBezTo>
                      <a:pt x="107" y="19471"/>
                      <a:pt x="224" y="19671"/>
                      <a:pt x="342" y="19860"/>
                    </a:cubicBezTo>
                    <a:cubicBezTo>
                      <a:pt x="460" y="20049"/>
                      <a:pt x="408" y="19978"/>
                      <a:pt x="740" y="20182"/>
                    </a:cubicBezTo>
                    <a:cubicBezTo>
                      <a:pt x="1072" y="20386"/>
                      <a:pt x="1722" y="20906"/>
                      <a:pt x="2331" y="21081"/>
                    </a:cubicBezTo>
                    <a:cubicBezTo>
                      <a:pt x="2940" y="21256"/>
                      <a:pt x="3647" y="21167"/>
                      <a:pt x="4320" y="21210"/>
                    </a:cubicBezTo>
                    <a:cubicBezTo>
                      <a:pt x="4992" y="21253"/>
                      <a:pt x="5371" y="21285"/>
                      <a:pt x="6365" y="21339"/>
                    </a:cubicBezTo>
                    <a:cubicBezTo>
                      <a:pt x="7359" y="21392"/>
                      <a:pt x="9196" y="21510"/>
                      <a:pt x="10285" y="21531"/>
                    </a:cubicBezTo>
                    <a:cubicBezTo>
                      <a:pt x="11375" y="21553"/>
                      <a:pt x="12026" y="21553"/>
                      <a:pt x="12899" y="21467"/>
                    </a:cubicBezTo>
                    <a:cubicBezTo>
                      <a:pt x="13772" y="21381"/>
                      <a:pt x="14594" y="21210"/>
                      <a:pt x="15513" y="21017"/>
                    </a:cubicBezTo>
                    <a:cubicBezTo>
                      <a:pt x="16432" y="20824"/>
                      <a:pt x="17624" y="20514"/>
                      <a:pt x="18410" y="20310"/>
                    </a:cubicBezTo>
                    <a:cubicBezTo>
                      <a:pt x="19196" y="20107"/>
                      <a:pt x="19782" y="20016"/>
                      <a:pt x="20228" y="19796"/>
                    </a:cubicBezTo>
                    <a:cubicBezTo>
                      <a:pt x="20675" y="19576"/>
                      <a:pt x="20822" y="19285"/>
                      <a:pt x="21024" y="19025"/>
                    </a:cubicBezTo>
                    <a:cubicBezTo>
                      <a:pt x="21225" y="18764"/>
                      <a:pt x="21326" y="18535"/>
                      <a:pt x="21422" y="18253"/>
                    </a:cubicBezTo>
                    <a:cubicBezTo>
                      <a:pt x="21517" y="17971"/>
                      <a:pt x="21592" y="17702"/>
                      <a:pt x="21592" y="17354"/>
                    </a:cubicBezTo>
                    <a:cubicBezTo>
                      <a:pt x="21592" y="17005"/>
                      <a:pt x="21527" y="16545"/>
                      <a:pt x="21422" y="16197"/>
                    </a:cubicBezTo>
                    <a:cubicBezTo>
                      <a:pt x="21316" y="15848"/>
                      <a:pt x="21255" y="15518"/>
                      <a:pt x="20967" y="15297"/>
                    </a:cubicBezTo>
                    <a:cubicBezTo>
                      <a:pt x="20679" y="15076"/>
                      <a:pt x="20257" y="15072"/>
                      <a:pt x="19831" y="14975"/>
                    </a:cubicBezTo>
                    <a:cubicBezTo>
                      <a:pt x="19404" y="14879"/>
                      <a:pt x="18781" y="14761"/>
                      <a:pt x="18410" y="14718"/>
                    </a:cubicBezTo>
                    <a:cubicBezTo>
                      <a:pt x="18040" y="14675"/>
                      <a:pt x="17846" y="14762"/>
                      <a:pt x="17615" y="14718"/>
                    </a:cubicBezTo>
                    <a:cubicBezTo>
                      <a:pt x="17383" y="14675"/>
                      <a:pt x="17227" y="14665"/>
                      <a:pt x="17047" y="14461"/>
                    </a:cubicBezTo>
                    <a:cubicBezTo>
                      <a:pt x="16867" y="14258"/>
                      <a:pt x="16698" y="13887"/>
                      <a:pt x="16592" y="13561"/>
                    </a:cubicBezTo>
                    <a:cubicBezTo>
                      <a:pt x="16486" y="13235"/>
                      <a:pt x="16469" y="12941"/>
                      <a:pt x="16422" y="12533"/>
                    </a:cubicBezTo>
                    <a:cubicBezTo>
                      <a:pt x="16374" y="12125"/>
                      <a:pt x="16355" y="11612"/>
                      <a:pt x="16308" y="11119"/>
                    </a:cubicBezTo>
                    <a:cubicBezTo>
                      <a:pt x="16261" y="10626"/>
                      <a:pt x="16157" y="10103"/>
                      <a:pt x="16138" y="9576"/>
                    </a:cubicBezTo>
                    <a:cubicBezTo>
                      <a:pt x="16119" y="9050"/>
                      <a:pt x="16233" y="8477"/>
                      <a:pt x="16194" y="7970"/>
                    </a:cubicBezTo>
                    <a:cubicBezTo>
                      <a:pt x="16156" y="7462"/>
                      <a:pt x="16015" y="6995"/>
                      <a:pt x="15910" y="6555"/>
                    </a:cubicBezTo>
                    <a:cubicBezTo>
                      <a:pt x="15806" y="6116"/>
                      <a:pt x="15740" y="5828"/>
                      <a:pt x="15569" y="5334"/>
                    </a:cubicBezTo>
                    <a:cubicBezTo>
                      <a:pt x="15399" y="4841"/>
                      <a:pt x="15127" y="4054"/>
                      <a:pt x="14888" y="3599"/>
                    </a:cubicBezTo>
                    <a:cubicBezTo>
                      <a:pt x="14648" y="3144"/>
                      <a:pt x="14433" y="2967"/>
                      <a:pt x="14149" y="2635"/>
                    </a:cubicBezTo>
                    <a:cubicBezTo>
                      <a:pt x="13865" y="2302"/>
                      <a:pt x="13509" y="1867"/>
                      <a:pt x="13183" y="1606"/>
                    </a:cubicBezTo>
                    <a:cubicBezTo>
                      <a:pt x="12857" y="1346"/>
                      <a:pt x="12681" y="1339"/>
                      <a:pt x="12217" y="1092"/>
                    </a:cubicBezTo>
                    <a:cubicBezTo>
                      <a:pt x="11753" y="846"/>
                      <a:pt x="11057" y="303"/>
                      <a:pt x="10399" y="128"/>
                    </a:cubicBezTo>
                    <a:cubicBezTo>
                      <a:pt x="9741" y="-47"/>
                      <a:pt x="9073" y="85"/>
                      <a:pt x="8354" y="64"/>
                    </a:cubicBezTo>
                    <a:cubicBezTo>
                      <a:pt x="7634" y="42"/>
                      <a:pt x="6754" y="0"/>
                      <a:pt x="6081" y="0"/>
                    </a:cubicBezTo>
                    <a:cubicBezTo>
                      <a:pt x="5408" y="0"/>
                      <a:pt x="4774" y="42"/>
                      <a:pt x="4320" y="64"/>
                    </a:cubicBezTo>
                    <a:cubicBezTo>
                      <a:pt x="3865" y="85"/>
                      <a:pt x="3752" y="64"/>
                      <a:pt x="3354" y="128"/>
                    </a:cubicBezTo>
                    <a:close/>
                  </a:path>
                </a:pathLst>
              </a:custGeom>
              <a:solidFill>
                <a:srgbClr val="0433FF">
                  <a:alpha val="55000"/>
                </a:srgbClr>
              </a:solidFill>
              <a:ln w="25400" cap="flat">
                <a:solidFill>
                  <a:srgbClr val="000000">
                    <a:alpha val="55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21" name="Square"/>
              <p:cNvSpPr/>
              <p:nvPr/>
            </p:nvSpPr>
            <p:spPr>
              <a:xfrm>
                <a:off x="421214" y="780484"/>
                <a:ext cx="1858298" cy="1858299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22" name="A"/>
              <p:cNvSpPr txBox="1"/>
              <p:nvPr/>
            </p:nvSpPr>
            <p:spPr>
              <a:xfrm>
                <a:off x="116657" y="2508701"/>
                <a:ext cx="375919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2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423" name="B"/>
              <p:cNvSpPr txBox="1"/>
              <p:nvPr/>
            </p:nvSpPr>
            <p:spPr>
              <a:xfrm>
                <a:off x="2268120" y="2508701"/>
                <a:ext cx="334688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  <p:pic>
            <p:nvPicPr>
              <p:cNvPr id="424" name="droppedImage.pdf" descr="dropped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6720" y="3006311"/>
                <a:ext cx="4174977" cy="994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5" name="StdRegions"/>
              <p:cNvSpPr/>
              <p:nvPr/>
            </p:nvSpPr>
            <p:spPr>
              <a:xfrm>
                <a:off x="2046843" y="452874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StdRegions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"/>
          <p:cNvGrpSpPr/>
          <p:nvPr/>
        </p:nvGrpSpPr>
        <p:grpSpPr>
          <a:xfrm>
            <a:off x="9891286" y="10601792"/>
            <a:ext cx="5334709" cy="2290015"/>
            <a:chOff x="0" y="0"/>
            <a:chExt cx="5334707" cy="2290014"/>
          </a:xfrm>
        </p:grpSpPr>
        <p:sp>
          <p:nvSpPr>
            <p:cNvPr id="429" name="Shape"/>
            <p:cNvSpPr/>
            <p:nvPr/>
          </p:nvSpPr>
          <p:spPr>
            <a:xfrm>
              <a:off x="-1" y="-1"/>
              <a:ext cx="5334709" cy="165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458" fill="norm" stroke="1" extrusionOk="0">
                  <a:moveTo>
                    <a:pt x="2137" y="887"/>
                  </a:moveTo>
                  <a:cubicBezTo>
                    <a:pt x="1725" y="1268"/>
                    <a:pt x="1706" y="2020"/>
                    <a:pt x="1538" y="2724"/>
                  </a:cubicBezTo>
                  <a:cubicBezTo>
                    <a:pt x="1369" y="3428"/>
                    <a:pt x="1254" y="4338"/>
                    <a:pt x="1138" y="5062"/>
                  </a:cubicBezTo>
                  <a:cubicBezTo>
                    <a:pt x="1021" y="5785"/>
                    <a:pt x="971" y="6230"/>
                    <a:pt x="838" y="7065"/>
                  </a:cubicBezTo>
                  <a:cubicBezTo>
                    <a:pt x="705" y="7900"/>
                    <a:pt x="472" y="9065"/>
                    <a:pt x="338" y="10071"/>
                  </a:cubicBezTo>
                  <a:cubicBezTo>
                    <a:pt x="205" y="11077"/>
                    <a:pt x="89" y="12174"/>
                    <a:pt x="39" y="13076"/>
                  </a:cubicBezTo>
                  <a:cubicBezTo>
                    <a:pt x="-12" y="13978"/>
                    <a:pt x="-13" y="14696"/>
                    <a:pt x="39" y="15414"/>
                  </a:cubicBezTo>
                  <a:cubicBezTo>
                    <a:pt x="90" y="16132"/>
                    <a:pt x="70" y="16713"/>
                    <a:pt x="338" y="17251"/>
                  </a:cubicBezTo>
                  <a:cubicBezTo>
                    <a:pt x="606" y="17788"/>
                    <a:pt x="1012" y="18029"/>
                    <a:pt x="1538" y="18419"/>
                  </a:cubicBezTo>
                  <a:cubicBezTo>
                    <a:pt x="2063" y="18809"/>
                    <a:pt x="2911" y="19310"/>
                    <a:pt x="3486" y="19588"/>
                  </a:cubicBezTo>
                  <a:cubicBezTo>
                    <a:pt x="4061" y="19867"/>
                    <a:pt x="4394" y="19922"/>
                    <a:pt x="4985" y="20089"/>
                  </a:cubicBezTo>
                  <a:cubicBezTo>
                    <a:pt x="5577" y="20256"/>
                    <a:pt x="6376" y="20506"/>
                    <a:pt x="7034" y="20590"/>
                  </a:cubicBezTo>
                  <a:cubicBezTo>
                    <a:pt x="7692" y="20673"/>
                    <a:pt x="8099" y="20479"/>
                    <a:pt x="8933" y="20590"/>
                  </a:cubicBezTo>
                  <a:cubicBezTo>
                    <a:pt x="9766" y="20701"/>
                    <a:pt x="11081" y="21146"/>
                    <a:pt x="12031" y="21258"/>
                  </a:cubicBezTo>
                  <a:cubicBezTo>
                    <a:pt x="12980" y="21369"/>
                    <a:pt x="13713" y="21230"/>
                    <a:pt x="14629" y="21258"/>
                  </a:cubicBezTo>
                  <a:cubicBezTo>
                    <a:pt x="15545" y="21286"/>
                    <a:pt x="16736" y="21425"/>
                    <a:pt x="17527" y="21425"/>
                  </a:cubicBezTo>
                  <a:cubicBezTo>
                    <a:pt x="18318" y="21425"/>
                    <a:pt x="18859" y="21569"/>
                    <a:pt x="19376" y="21258"/>
                  </a:cubicBezTo>
                  <a:cubicBezTo>
                    <a:pt x="19892" y="20947"/>
                    <a:pt x="20229" y="20293"/>
                    <a:pt x="20575" y="19588"/>
                  </a:cubicBezTo>
                  <a:cubicBezTo>
                    <a:pt x="20921" y="18883"/>
                    <a:pt x="21262" y="18140"/>
                    <a:pt x="21424" y="17084"/>
                  </a:cubicBezTo>
                  <a:cubicBezTo>
                    <a:pt x="21587" y="16027"/>
                    <a:pt x="21491" y="15056"/>
                    <a:pt x="21474" y="13744"/>
                  </a:cubicBezTo>
                  <a:cubicBezTo>
                    <a:pt x="21458" y="12432"/>
                    <a:pt x="21400" y="10576"/>
                    <a:pt x="21324" y="9236"/>
                  </a:cubicBezTo>
                  <a:cubicBezTo>
                    <a:pt x="21249" y="7895"/>
                    <a:pt x="21278" y="6869"/>
                    <a:pt x="21025" y="5730"/>
                  </a:cubicBezTo>
                  <a:cubicBezTo>
                    <a:pt x="20771" y="4590"/>
                    <a:pt x="20335" y="3463"/>
                    <a:pt x="19875" y="2724"/>
                  </a:cubicBezTo>
                  <a:cubicBezTo>
                    <a:pt x="19416" y="1985"/>
                    <a:pt x="18895" y="1696"/>
                    <a:pt x="18326" y="1388"/>
                  </a:cubicBezTo>
                  <a:cubicBezTo>
                    <a:pt x="17758" y="1081"/>
                    <a:pt x="17194" y="1027"/>
                    <a:pt x="16478" y="887"/>
                  </a:cubicBezTo>
                  <a:cubicBezTo>
                    <a:pt x="15761" y="748"/>
                    <a:pt x="14837" y="693"/>
                    <a:pt x="14029" y="553"/>
                  </a:cubicBezTo>
                  <a:cubicBezTo>
                    <a:pt x="13221" y="414"/>
                    <a:pt x="12239" y="136"/>
                    <a:pt x="11631" y="53"/>
                  </a:cubicBezTo>
                  <a:cubicBezTo>
                    <a:pt x="11023" y="-31"/>
                    <a:pt x="10956" y="-3"/>
                    <a:pt x="10382" y="53"/>
                  </a:cubicBezTo>
                  <a:cubicBezTo>
                    <a:pt x="9807" y="108"/>
                    <a:pt x="8758" y="331"/>
                    <a:pt x="8183" y="386"/>
                  </a:cubicBezTo>
                  <a:cubicBezTo>
                    <a:pt x="7608" y="442"/>
                    <a:pt x="7342" y="386"/>
                    <a:pt x="6934" y="386"/>
                  </a:cubicBezTo>
                  <a:cubicBezTo>
                    <a:pt x="6526" y="386"/>
                    <a:pt x="6243" y="359"/>
                    <a:pt x="5735" y="386"/>
                  </a:cubicBezTo>
                  <a:cubicBezTo>
                    <a:pt x="5227" y="414"/>
                    <a:pt x="4486" y="470"/>
                    <a:pt x="3886" y="553"/>
                  </a:cubicBezTo>
                  <a:cubicBezTo>
                    <a:pt x="3286" y="637"/>
                    <a:pt x="2549" y="507"/>
                    <a:pt x="2137" y="887"/>
                  </a:cubicBezTo>
                  <a:close/>
                </a:path>
              </a:pathLst>
            </a:custGeom>
            <a:solidFill>
              <a:srgbClr val="FF40FF">
                <a:alpha val="61000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433" name="Group"/>
            <p:cNvGrpSpPr/>
            <p:nvPr/>
          </p:nvGrpSpPr>
          <p:grpSpPr>
            <a:xfrm>
              <a:off x="81899" y="408547"/>
              <a:ext cx="5178458" cy="1881468"/>
              <a:chOff x="0" y="0"/>
              <a:chExt cx="5178456" cy="1881466"/>
            </a:xfrm>
          </p:grpSpPr>
          <p:sp>
            <p:nvSpPr>
              <p:cNvPr id="430" name="Line"/>
              <p:cNvSpPr/>
              <p:nvPr/>
            </p:nvSpPr>
            <p:spPr>
              <a:xfrm>
                <a:off x="919168" y="0"/>
                <a:ext cx="3332571" cy="127"/>
              </a:xfrm>
              <a:prstGeom prst="line">
                <a:avLst/>
              </a:prstGeom>
              <a:noFill/>
              <a:ln w="177800" cap="flat">
                <a:solidFill>
                  <a:srgbClr val="515151">
                    <a:alpha val="48000"/>
                  </a:srgb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>
                <a:outerShdw sx="100000" sy="100000" kx="0" ky="0" algn="b" rotWithShape="0" blurRad="114300" dist="889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642937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pic>
            <p:nvPicPr>
              <p:cNvPr id="431" name="droppedImage.pdf" descr="dropped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147833"/>
                <a:ext cx="5178457" cy="10414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2" name="SpatialDomains"/>
              <p:cNvSpPr txBox="1"/>
              <p:nvPr/>
            </p:nvSpPr>
            <p:spPr>
              <a:xfrm>
                <a:off x="1203641" y="1179791"/>
                <a:ext cx="3141193" cy="701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>
                        <a:alpha val="97000"/>
                      </a:srgbClr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SpatialDomains</a:t>
                </a:r>
              </a:p>
            </p:txBody>
          </p:sp>
        </p:grpSp>
      </p:grpSp>
      <p:grpSp>
        <p:nvGrpSpPr>
          <p:cNvPr id="450" name="Group"/>
          <p:cNvGrpSpPr/>
          <p:nvPr/>
        </p:nvGrpSpPr>
        <p:grpSpPr>
          <a:xfrm>
            <a:off x="7313814" y="7154286"/>
            <a:ext cx="11893104" cy="2750281"/>
            <a:chOff x="0" y="0"/>
            <a:chExt cx="11893103" cy="2750279"/>
          </a:xfrm>
        </p:grpSpPr>
        <p:grpSp>
          <p:nvGrpSpPr>
            <p:cNvPr id="447" name="Group"/>
            <p:cNvGrpSpPr/>
            <p:nvPr/>
          </p:nvGrpSpPr>
          <p:grpSpPr>
            <a:xfrm>
              <a:off x="0" y="0"/>
              <a:ext cx="11893104" cy="2750281"/>
              <a:chOff x="0" y="0"/>
              <a:chExt cx="11893103" cy="2750280"/>
            </a:xfrm>
          </p:grpSpPr>
          <p:sp>
            <p:nvSpPr>
              <p:cNvPr id="435" name="Shape"/>
              <p:cNvSpPr/>
              <p:nvPr/>
            </p:nvSpPr>
            <p:spPr>
              <a:xfrm>
                <a:off x="5029791" y="334493"/>
                <a:ext cx="4856350" cy="74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7" y="6120"/>
                    </a:moveTo>
                    <a:lnTo>
                      <a:pt x="1267" y="21600"/>
                    </a:lnTo>
                    <a:lnTo>
                      <a:pt x="0" y="2124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20773" y="21600"/>
                    </a:lnTo>
                    <a:lnTo>
                      <a:pt x="20773" y="6120"/>
                    </a:lnTo>
                    <a:lnTo>
                      <a:pt x="1267" y="6120"/>
                    </a:lnTo>
                    <a:close/>
                  </a:path>
                </a:pathLst>
              </a:custGeom>
              <a:solidFill>
                <a:srgbClr val="FFFFFF">
                  <a:alpha val="99000"/>
                </a:srgbClr>
              </a:solidFill>
              <a:ln w="25400" cap="flat">
                <a:solidFill>
                  <a:srgbClr val="FFFFFF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36" name="Shape"/>
              <p:cNvSpPr/>
              <p:nvPr/>
            </p:nvSpPr>
            <p:spPr>
              <a:xfrm>
                <a:off x="0" y="99108"/>
                <a:ext cx="9910919" cy="2651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2" y="4441"/>
                    </a:moveTo>
                    <a:lnTo>
                      <a:pt x="162" y="6864"/>
                    </a:lnTo>
                    <a:lnTo>
                      <a:pt x="54" y="9286"/>
                    </a:lnTo>
                    <a:lnTo>
                      <a:pt x="0" y="12516"/>
                    </a:lnTo>
                    <a:lnTo>
                      <a:pt x="297" y="15140"/>
                    </a:lnTo>
                    <a:lnTo>
                      <a:pt x="1161" y="15847"/>
                    </a:lnTo>
                    <a:lnTo>
                      <a:pt x="2754" y="16957"/>
                    </a:lnTo>
                    <a:lnTo>
                      <a:pt x="4644" y="18572"/>
                    </a:lnTo>
                    <a:lnTo>
                      <a:pt x="6264" y="18976"/>
                    </a:lnTo>
                    <a:lnTo>
                      <a:pt x="8100" y="20086"/>
                    </a:lnTo>
                    <a:lnTo>
                      <a:pt x="9396" y="20288"/>
                    </a:lnTo>
                    <a:lnTo>
                      <a:pt x="10584" y="21196"/>
                    </a:lnTo>
                    <a:lnTo>
                      <a:pt x="11718" y="21297"/>
                    </a:lnTo>
                    <a:lnTo>
                      <a:pt x="14499" y="21297"/>
                    </a:lnTo>
                    <a:lnTo>
                      <a:pt x="17037" y="21499"/>
                    </a:lnTo>
                    <a:lnTo>
                      <a:pt x="19278" y="21600"/>
                    </a:lnTo>
                    <a:lnTo>
                      <a:pt x="20682" y="20591"/>
                    </a:lnTo>
                    <a:lnTo>
                      <a:pt x="21411" y="16452"/>
                    </a:lnTo>
                    <a:lnTo>
                      <a:pt x="21546" y="13626"/>
                    </a:lnTo>
                    <a:lnTo>
                      <a:pt x="21546" y="10497"/>
                    </a:lnTo>
                    <a:lnTo>
                      <a:pt x="21600" y="6561"/>
                    </a:lnTo>
                    <a:lnTo>
                      <a:pt x="21384" y="3028"/>
                    </a:lnTo>
                    <a:lnTo>
                      <a:pt x="20547" y="1716"/>
                    </a:lnTo>
                    <a:lnTo>
                      <a:pt x="19305" y="1110"/>
                    </a:lnTo>
                    <a:lnTo>
                      <a:pt x="17388" y="101"/>
                    </a:lnTo>
                    <a:lnTo>
                      <a:pt x="15930" y="0"/>
                    </a:lnTo>
                    <a:lnTo>
                      <a:pt x="14553" y="202"/>
                    </a:lnTo>
                    <a:lnTo>
                      <a:pt x="13203" y="303"/>
                    </a:lnTo>
                    <a:lnTo>
                      <a:pt x="11664" y="303"/>
                    </a:lnTo>
                    <a:cubicBezTo>
                      <a:pt x="11664" y="303"/>
                      <a:pt x="10476" y="303"/>
                      <a:pt x="10422" y="303"/>
                    </a:cubicBezTo>
                    <a:cubicBezTo>
                      <a:pt x="10368" y="303"/>
                      <a:pt x="8964" y="404"/>
                      <a:pt x="8964" y="404"/>
                    </a:cubicBezTo>
                    <a:lnTo>
                      <a:pt x="7614" y="807"/>
                    </a:lnTo>
                    <a:lnTo>
                      <a:pt x="6021" y="807"/>
                    </a:lnTo>
                    <a:lnTo>
                      <a:pt x="4509" y="807"/>
                    </a:lnTo>
                    <a:lnTo>
                      <a:pt x="3105" y="1312"/>
                    </a:lnTo>
                    <a:lnTo>
                      <a:pt x="2511" y="1918"/>
                    </a:lnTo>
                    <a:lnTo>
                      <a:pt x="1566" y="2422"/>
                    </a:lnTo>
                    <a:lnTo>
                      <a:pt x="1053" y="3432"/>
                    </a:lnTo>
                    <a:lnTo>
                      <a:pt x="432" y="4441"/>
                    </a:lnTo>
                    <a:close/>
                  </a:path>
                </a:pathLst>
              </a:custGeom>
              <a:solidFill>
                <a:schemeClr val="accent4">
                  <a:hueOff val="-858837"/>
                  <a:lumOff val="-9791"/>
                  <a:alpha val="69300"/>
                </a:schemeClr>
              </a:solidFill>
              <a:ln w="254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37" name="Shape"/>
              <p:cNvSpPr/>
              <p:nvPr/>
            </p:nvSpPr>
            <p:spPr>
              <a:xfrm>
                <a:off x="5141288" y="445991"/>
                <a:ext cx="4583800" cy="569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15" fill="norm" stroke="1" extrusionOk="0">
                    <a:moveTo>
                      <a:pt x="0" y="21515"/>
                    </a:moveTo>
                    <a:cubicBezTo>
                      <a:pt x="0" y="21515"/>
                      <a:pt x="2086" y="12628"/>
                      <a:pt x="4320" y="12628"/>
                    </a:cubicBezTo>
                    <a:cubicBezTo>
                      <a:pt x="6554" y="12628"/>
                      <a:pt x="9088" y="21600"/>
                      <a:pt x="11209" y="21515"/>
                    </a:cubicBezTo>
                    <a:cubicBezTo>
                      <a:pt x="13330" y="21429"/>
                      <a:pt x="15011" y="12201"/>
                      <a:pt x="17280" y="12628"/>
                    </a:cubicBezTo>
                    <a:cubicBezTo>
                      <a:pt x="19549" y="13055"/>
                      <a:pt x="21600" y="21515"/>
                      <a:pt x="21600" y="21515"/>
                    </a:cubicBezTo>
                    <a:lnTo>
                      <a:pt x="21600" y="0"/>
                    </a:lnTo>
                    <a:lnTo>
                      <a:pt x="0" y="0"/>
                    </a:lnTo>
                    <a:lnTo>
                      <a:pt x="0" y="21515"/>
                    </a:lnTo>
                    <a:close/>
                  </a:path>
                </a:pathLst>
              </a:custGeom>
              <a:solidFill>
                <a:srgbClr val="CBCBCB">
                  <a:alpha val="99000"/>
                </a:srgbClr>
              </a:solidFill>
              <a:ln w="254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pic>
            <p:nvPicPr>
              <p:cNvPr id="438" name="droppedImage.pdf" descr="droppedImage.pdf"/>
              <p:cNvPicPr>
                <a:picLocks noChangeAspect="1"/>
              </p:cNvPicPr>
              <p:nvPr/>
            </p:nvPicPr>
            <p:blipFill>
              <a:blip r:embed="rId3">
                <a:alphaModFix amt="99000"/>
                <a:extLst/>
              </a:blip>
              <a:stretch>
                <a:fillRect/>
              </a:stretch>
            </p:blipFill>
            <p:spPr>
              <a:xfrm>
                <a:off x="11261282" y="941537"/>
                <a:ext cx="631822" cy="5475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9" name="droppedImage.pdf" descr="droppedImage.pdf"/>
              <p:cNvPicPr>
                <a:picLocks noChangeAspect="1"/>
              </p:cNvPicPr>
              <p:nvPr/>
            </p:nvPicPr>
            <p:blipFill>
              <a:blip r:embed="rId4">
                <a:alphaModFix amt="99000"/>
                <a:extLst/>
              </a:blip>
              <a:stretch>
                <a:fillRect/>
              </a:stretch>
            </p:blipFill>
            <p:spPr>
              <a:xfrm>
                <a:off x="10381688" y="0"/>
                <a:ext cx="643257" cy="5574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0" name="Line"/>
              <p:cNvSpPr/>
              <p:nvPr/>
            </p:nvSpPr>
            <p:spPr>
              <a:xfrm flipH="1" flipV="1">
                <a:off x="10381685" y="1201699"/>
                <a:ext cx="929233" cy="1"/>
              </a:xfrm>
              <a:prstGeom prst="line">
                <a:avLst/>
              </a:prstGeom>
              <a:noFill/>
              <a:ln w="508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642937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41" name="Line"/>
              <p:cNvSpPr/>
              <p:nvPr/>
            </p:nvSpPr>
            <p:spPr>
              <a:xfrm>
                <a:off x="10381688" y="278433"/>
                <a:ext cx="1" cy="923266"/>
              </a:xfrm>
              <a:prstGeom prst="line">
                <a:avLst/>
              </a:prstGeom>
              <a:noFill/>
              <a:ln w="508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642937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442" name="Line"/>
              <p:cNvSpPr/>
              <p:nvPr/>
            </p:nvSpPr>
            <p:spPr>
              <a:xfrm>
                <a:off x="5463394" y="830039"/>
                <a:ext cx="1189311" cy="92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2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375" y="576"/>
                    </a:lnTo>
                  </a:path>
                </a:pathLst>
              </a:custGeom>
              <a:noFill/>
              <a:ln w="254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43" name="Line"/>
              <p:cNvSpPr/>
              <p:nvPr/>
            </p:nvSpPr>
            <p:spPr>
              <a:xfrm>
                <a:off x="6652704" y="953925"/>
                <a:ext cx="1263643" cy="81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273"/>
                    </a:moveTo>
                    <a:lnTo>
                      <a:pt x="2160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44" name="Line"/>
              <p:cNvSpPr/>
              <p:nvPr/>
            </p:nvSpPr>
            <p:spPr>
              <a:xfrm>
                <a:off x="5463394" y="1759187"/>
                <a:ext cx="1189311" cy="743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825" y="21600"/>
                    </a:lnTo>
                    <a:lnTo>
                      <a:pt x="2160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45" name="Line"/>
              <p:cNvSpPr/>
              <p:nvPr/>
            </p:nvSpPr>
            <p:spPr>
              <a:xfrm>
                <a:off x="6652704" y="1783965"/>
                <a:ext cx="1276031" cy="730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234"/>
                    </a:moveTo>
                    <a:lnTo>
                      <a:pt x="21600" y="21600"/>
                    </a:lnTo>
                    <a:lnTo>
                      <a:pt x="21390" y="0"/>
                    </a:lnTo>
                  </a:path>
                </a:pathLst>
              </a:custGeom>
              <a:noFill/>
              <a:ln w="25400" cap="flat">
                <a:solidFill>
                  <a:srgbClr val="000000">
                    <a:alpha val="99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pic>
            <p:nvPicPr>
              <p:cNvPr id="446" name="droppedImage.pdf" descr="dropped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8663" y="990485"/>
                <a:ext cx="4843964" cy="8687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8" name="Line"/>
            <p:cNvSpPr/>
            <p:nvPr/>
          </p:nvSpPr>
          <p:spPr>
            <a:xfrm>
              <a:off x="7939676" y="867205"/>
              <a:ext cx="1647691" cy="90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8189" y="0"/>
                  </a:lnTo>
                </a:path>
              </a:pathLst>
            </a:custGeom>
            <a:noFill/>
            <a:ln w="25400" cap="flat">
              <a:solidFill>
                <a:srgbClr val="000000">
                  <a:alpha val="99000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449" name="Line"/>
            <p:cNvSpPr/>
            <p:nvPr/>
          </p:nvSpPr>
          <p:spPr>
            <a:xfrm>
              <a:off x="7964452" y="1771577"/>
              <a:ext cx="1622914" cy="74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5829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>
                  <a:alpha val="99000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451" name="C"/>
          <p:cNvSpPr txBox="1"/>
          <p:nvPr/>
        </p:nvSpPr>
        <p:spPr>
          <a:xfrm>
            <a:off x="17397637" y="9705735"/>
            <a:ext cx="392179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452" name="D"/>
          <p:cNvSpPr txBox="1"/>
          <p:nvPr/>
        </p:nvSpPr>
        <p:spPr>
          <a:xfrm>
            <a:off x="17587532" y="10944600"/>
            <a:ext cx="408827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</a:t>
            </a:r>
          </a:p>
        </p:txBody>
      </p:sp>
      <p:grpSp>
        <p:nvGrpSpPr>
          <p:cNvPr id="466" name="Group"/>
          <p:cNvGrpSpPr/>
          <p:nvPr/>
        </p:nvGrpSpPr>
        <p:grpSpPr>
          <a:xfrm>
            <a:off x="3655218" y="8111854"/>
            <a:ext cx="4707688" cy="5860685"/>
            <a:chOff x="0" y="0"/>
            <a:chExt cx="4707686" cy="5860683"/>
          </a:xfrm>
        </p:grpSpPr>
        <p:sp>
          <p:nvSpPr>
            <p:cNvPr id="453" name="Line"/>
            <p:cNvSpPr/>
            <p:nvPr/>
          </p:nvSpPr>
          <p:spPr>
            <a:xfrm flipH="1" flipV="1">
              <a:off x="1325585" y="1759187"/>
              <a:ext cx="1487103" cy="12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54" name="Line"/>
            <p:cNvSpPr/>
            <p:nvPr/>
          </p:nvSpPr>
          <p:spPr>
            <a:xfrm flipH="1">
              <a:off x="1325585" y="272498"/>
              <a:ext cx="1" cy="14866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55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27284" y="1387527"/>
              <a:ext cx="1028259" cy="771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3196" y="0"/>
              <a:ext cx="668988" cy="710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" name="C"/>
            <p:cNvSpPr txBox="1"/>
            <p:nvPr/>
          </p:nvSpPr>
          <p:spPr>
            <a:xfrm>
              <a:off x="2239374" y="353075"/>
              <a:ext cx="392180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458" name="D"/>
            <p:cNvSpPr txBox="1"/>
            <p:nvPr/>
          </p:nvSpPr>
          <p:spPr>
            <a:xfrm>
              <a:off x="100204" y="353075"/>
              <a:ext cx="408826" cy="54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30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D</a:t>
              </a:r>
            </a:p>
          </p:txBody>
        </p:sp>
        <p:grpSp>
          <p:nvGrpSpPr>
            <p:cNvPr id="465" name="Group"/>
            <p:cNvGrpSpPr/>
            <p:nvPr/>
          </p:nvGrpSpPr>
          <p:grpSpPr>
            <a:xfrm>
              <a:off x="-1" y="61942"/>
              <a:ext cx="4707688" cy="5798742"/>
              <a:chOff x="0" y="0"/>
              <a:chExt cx="4707686" cy="5798741"/>
            </a:xfrm>
          </p:grpSpPr>
          <p:sp>
            <p:nvSpPr>
              <p:cNvPr id="459" name="Shape"/>
              <p:cNvSpPr/>
              <p:nvPr/>
            </p:nvSpPr>
            <p:spPr>
              <a:xfrm>
                <a:off x="0" y="0"/>
                <a:ext cx="4707687" cy="4152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44" fill="norm" stroke="1" extrusionOk="0">
                    <a:moveTo>
                      <a:pt x="3354" y="128"/>
                    </a:moveTo>
                    <a:cubicBezTo>
                      <a:pt x="2955" y="192"/>
                      <a:pt x="2357" y="264"/>
                      <a:pt x="1933" y="449"/>
                    </a:cubicBezTo>
                    <a:cubicBezTo>
                      <a:pt x="1510" y="635"/>
                      <a:pt x="1127" y="911"/>
                      <a:pt x="854" y="1221"/>
                    </a:cubicBezTo>
                    <a:cubicBezTo>
                      <a:pt x="580" y="1530"/>
                      <a:pt x="467" y="1814"/>
                      <a:pt x="342" y="2249"/>
                    </a:cubicBezTo>
                    <a:cubicBezTo>
                      <a:pt x="217" y="2684"/>
                      <a:pt x="153" y="3168"/>
                      <a:pt x="115" y="3792"/>
                    </a:cubicBezTo>
                    <a:cubicBezTo>
                      <a:pt x="77" y="4415"/>
                      <a:pt x="125" y="5313"/>
                      <a:pt x="115" y="5977"/>
                    </a:cubicBezTo>
                    <a:cubicBezTo>
                      <a:pt x="106" y="6641"/>
                      <a:pt x="58" y="7241"/>
                      <a:pt x="58" y="7777"/>
                    </a:cubicBezTo>
                    <a:cubicBezTo>
                      <a:pt x="58" y="8313"/>
                      <a:pt x="125" y="8644"/>
                      <a:pt x="115" y="9191"/>
                    </a:cubicBezTo>
                    <a:cubicBezTo>
                      <a:pt x="106" y="9738"/>
                      <a:pt x="11" y="10443"/>
                      <a:pt x="1" y="11055"/>
                    </a:cubicBezTo>
                    <a:cubicBezTo>
                      <a:pt x="-8" y="11666"/>
                      <a:pt x="49" y="12233"/>
                      <a:pt x="58" y="12854"/>
                    </a:cubicBezTo>
                    <a:cubicBezTo>
                      <a:pt x="68" y="13476"/>
                      <a:pt x="68" y="14183"/>
                      <a:pt x="58" y="14783"/>
                    </a:cubicBezTo>
                    <a:cubicBezTo>
                      <a:pt x="49" y="15383"/>
                      <a:pt x="1" y="15982"/>
                      <a:pt x="1" y="16454"/>
                    </a:cubicBezTo>
                    <a:cubicBezTo>
                      <a:pt x="1" y="16926"/>
                      <a:pt x="49" y="17171"/>
                      <a:pt x="58" y="17611"/>
                    </a:cubicBezTo>
                    <a:cubicBezTo>
                      <a:pt x="68" y="18050"/>
                      <a:pt x="10" y="18707"/>
                      <a:pt x="58" y="19089"/>
                    </a:cubicBezTo>
                    <a:cubicBezTo>
                      <a:pt x="107" y="19471"/>
                      <a:pt x="224" y="19671"/>
                      <a:pt x="342" y="19860"/>
                    </a:cubicBezTo>
                    <a:cubicBezTo>
                      <a:pt x="460" y="20049"/>
                      <a:pt x="408" y="19978"/>
                      <a:pt x="740" y="20182"/>
                    </a:cubicBezTo>
                    <a:cubicBezTo>
                      <a:pt x="1072" y="20386"/>
                      <a:pt x="1722" y="20906"/>
                      <a:pt x="2331" y="21081"/>
                    </a:cubicBezTo>
                    <a:cubicBezTo>
                      <a:pt x="2940" y="21256"/>
                      <a:pt x="3647" y="21167"/>
                      <a:pt x="4320" y="21210"/>
                    </a:cubicBezTo>
                    <a:cubicBezTo>
                      <a:pt x="4992" y="21253"/>
                      <a:pt x="5371" y="21285"/>
                      <a:pt x="6365" y="21339"/>
                    </a:cubicBezTo>
                    <a:cubicBezTo>
                      <a:pt x="7359" y="21392"/>
                      <a:pt x="9196" y="21510"/>
                      <a:pt x="10285" y="21531"/>
                    </a:cubicBezTo>
                    <a:cubicBezTo>
                      <a:pt x="11375" y="21553"/>
                      <a:pt x="12026" y="21553"/>
                      <a:pt x="12899" y="21467"/>
                    </a:cubicBezTo>
                    <a:cubicBezTo>
                      <a:pt x="13772" y="21381"/>
                      <a:pt x="14594" y="21210"/>
                      <a:pt x="15513" y="21017"/>
                    </a:cubicBezTo>
                    <a:cubicBezTo>
                      <a:pt x="16432" y="20824"/>
                      <a:pt x="17624" y="20514"/>
                      <a:pt x="18410" y="20310"/>
                    </a:cubicBezTo>
                    <a:cubicBezTo>
                      <a:pt x="19196" y="20107"/>
                      <a:pt x="19782" y="20016"/>
                      <a:pt x="20228" y="19796"/>
                    </a:cubicBezTo>
                    <a:cubicBezTo>
                      <a:pt x="20675" y="19576"/>
                      <a:pt x="20822" y="19285"/>
                      <a:pt x="21024" y="19025"/>
                    </a:cubicBezTo>
                    <a:cubicBezTo>
                      <a:pt x="21225" y="18764"/>
                      <a:pt x="21326" y="18535"/>
                      <a:pt x="21422" y="18253"/>
                    </a:cubicBezTo>
                    <a:cubicBezTo>
                      <a:pt x="21517" y="17971"/>
                      <a:pt x="21592" y="17702"/>
                      <a:pt x="21592" y="17354"/>
                    </a:cubicBezTo>
                    <a:cubicBezTo>
                      <a:pt x="21592" y="17005"/>
                      <a:pt x="21527" y="16545"/>
                      <a:pt x="21422" y="16197"/>
                    </a:cubicBezTo>
                    <a:cubicBezTo>
                      <a:pt x="21316" y="15848"/>
                      <a:pt x="21255" y="15518"/>
                      <a:pt x="20967" y="15297"/>
                    </a:cubicBezTo>
                    <a:cubicBezTo>
                      <a:pt x="20679" y="15076"/>
                      <a:pt x="20257" y="15072"/>
                      <a:pt x="19831" y="14975"/>
                    </a:cubicBezTo>
                    <a:cubicBezTo>
                      <a:pt x="19404" y="14879"/>
                      <a:pt x="18781" y="14761"/>
                      <a:pt x="18410" y="14718"/>
                    </a:cubicBezTo>
                    <a:cubicBezTo>
                      <a:pt x="18040" y="14675"/>
                      <a:pt x="17846" y="14762"/>
                      <a:pt x="17615" y="14718"/>
                    </a:cubicBezTo>
                    <a:cubicBezTo>
                      <a:pt x="17383" y="14675"/>
                      <a:pt x="17227" y="14665"/>
                      <a:pt x="17047" y="14461"/>
                    </a:cubicBezTo>
                    <a:cubicBezTo>
                      <a:pt x="16867" y="14258"/>
                      <a:pt x="16698" y="13887"/>
                      <a:pt x="16592" y="13561"/>
                    </a:cubicBezTo>
                    <a:cubicBezTo>
                      <a:pt x="16486" y="13235"/>
                      <a:pt x="16469" y="12941"/>
                      <a:pt x="16422" y="12533"/>
                    </a:cubicBezTo>
                    <a:cubicBezTo>
                      <a:pt x="16374" y="12125"/>
                      <a:pt x="16355" y="11612"/>
                      <a:pt x="16308" y="11119"/>
                    </a:cubicBezTo>
                    <a:cubicBezTo>
                      <a:pt x="16261" y="10626"/>
                      <a:pt x="16157" y="10103"/>
                      <a:pt x="16138" y="9576"/>
                    </a:cubicBezTo>
                    <a:cubicBezTo>
                      <a:pt x="16119" y="9050"/>
                      <a:pt x="16233" y="8477"/>
                      <a:pt x="16194" y="7970"/>
                    </a:cubicBezTo>
                    <a:cubicBezTo>
                      <a:pt x="16156" y="7462"/>
                      <a:pt x="16015" y="6995"/>
                      <a:pt x="15910" y="6555"/>
                    </a:cubicBezTo>
                    <a:cubicBezTo>
                      <a:pt x="15806" y="6116"/>
                      <a:pt x="15740" y="5828"/>
                      <a:pt x="15569" y="5334"/>
                    </a:cubicBezTo>
                    <a:cubicBezTo>
                      <a:pt x="15399" y="4841"/>
                      <a:pt x="15127" y="4054"/>
                      <a:pt x="14888" y="3599"/>
                    </a:cubicBezTo>
                    <a:cubicBezTo>
                      <a:pt x="14648" y="3144"/>
                      <a:pt x="14433" y="2967"/>
                      <a:pt x="14149" y="2635"/>
                    </a:cubicBezTo>
                    <a:cubicBezTo>
                      <a:pt x="13865" y="2302"/>
                      <a:pt x="13509" y="1867"/>
                      <a:pt x="13183" y="1606"/>
                    </a:cubicBezTo>
                    <a:cubicBezTo>
                      <a:pt x="12857" y="1346"/>
                      <a:pt x="12681" y="1339"/>
                      <a:pt x="12217" y="1092"/>
                    </a:cubicBezTo>
                    <a:cubicBezTo>
                      <a:pt x="11753" y="846"/>
                      <a:pt x="11057" y="303"/>
                      <a:pt x="10399" y="128"/>
                    </a:cubicBezTo>
                    <a:cubicBezTo>
                      <a:pt x="9741" y="-47"/>
                      <a:pt x="9073" y="85"/>
                      <a:pt x="8354" y="64"/>
                    </a:cubicBezTo>
                    <a:cubicBezTo>
                      <a:pt x="7634" y="42"/>
                      <a:pt x="6754" y="0"/>
                      <a:pt x="6081" y="0"/>
                    </a:cubicBezTo>
                    <a:cubicBezTo>
                      <a:pt x="5408" y="0"/>
                      <a:pt x="4774" y="42"/>
                      <a:pt x="4320" y="64"/>
                    </a:cubicBezTo>
                    <a:cubicBezTo>
                      <a:pt x="3865" y="85"/>
                      <a:pt x="3752" y="64"/>
                      <a:pt x="3354" y="128"/>
                    </a:cubicBezTo>
                    <a:close/>
                  </a:path>
                </a:pathLst>
              </a:custGeom>
              <a:solidFill>
                <a:srgbClr val="0433FF">
                  <a:alpha val="55000"/>
                </a:srgbClr>
              </a:solidFill>
              <a:ln w="25400" cap="flat">
                <a:solidFill>
                  <a:srgbClr val="000000">
                    <a:alpha val="55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60" name="Square"/>
              <p:cNvSpPr/>
              <p:nvPr/>
            </p:nvSpPr>
            <p:spPr>
              <a:xfrm>
                <a:off x="421214" y="780484"/>
                <a:ext cx="1858298" cy="1858299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61" name="A"/>
              <p:cNvSpPr txBox="1"/>
              <p:nvPr/>
            </p:nvSpPr>
            <p:spPr>
              <a:xfrm>
                <a:off x="116657" y="2508701"/>
                <a:ext cx="375919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2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462" name="B"/>
              <p:cNvSpPr txBox="1"/>
              <p:nvPr/>
            </p:nvSpPr>
            <p:spPr>
              <a:xfrm>
                <a:off x="2268120" y="2508701"/>
                <a:ext cx="334688" cy="545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30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  <p:pic>
            <p:nvPicPr>
              <p:cNvPr id="463" name="droppedImage.pdf" descr="dropped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6720" y="3006311"/>
                <a:ext cx="4174977" cy="9940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4" name="StdRegions"/>
              <p:cNvSpPr/>
              <p:nvPr/>
            </p:nvSpPr>
            <p:spPr>
              <a:xfrm>
                <a:off x="2046843" y="452874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3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/>
                <a:r>
                  <a:t>StdRegions</a:t>
                </a:r>
              </a:p>
            </p:txBody>
          </p:sp>
        </p:grpSp>
      </p:grpSp>
      <p:sp>
        <p:nvSpPr>
          <p:cNvPr id="467" name="MultiRegions"/>
          <p:cNvSpPr txBox="1"/>
          <p:nvPr/>
        </p:nvSpPr>
        <p:spPr>
          <a:xfrm>
            <a:off x="11505664" y="9716835"/>
            <a:ext cx="2769948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spcBef>
                <a:spcPts val="52000"/>
              </a:spcBef>
              <a:defRPr sz="3800">
                <a:solidFill>
                  <a:srgbClr val="000000">
                    <a:alpha val="92000"/>
                  </a:srgb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468" name="Line"/>
          <p:cNvSpPr/>
          <p:nvPr/>
        </p:nvSpPr>
        <p:spPr>
          <a:xfrm>
            <a:off x="15253458" y="8169837"/>
            <a:ext cx="2528527" cy="1652820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9" name="Line"/>
          <p:cNvSpPr/>
          <p:nvPr/>
        </p:nvSpPr>
        <p:spPr>
          <a:xfrm>
            <a:off x="15260406" y="8972666"/>
            <a:ext cx="2610875" cy="2028710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0" name="Line"/>
          <p:cNvSpPr/>
          <p:nvPr/>
        </p:nvSpPr>
        <p:spPr>
          <a:xfrm>
            <a:off x="17842847" y="9720346"/>
            <a:ext cx="2377059" cy="1304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8189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71" name="Line"/>
          <p:cNvSpPr/>
          <p:nvPr/>
        </p:nvSpPr>
        <p:spPr>
          <a:xfrm>
            <a:off x="17846597" y="9649986"/>
            <a:ext cx="1994573" cy="210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082"/>
                </a:moveTo>
                <a:lnTo>
                  <a:pt x="19185" y="2541"/>
                </a:lnTo>
                <a:lnTo>
                  <a:pt x="15425" y="0"/>
                </a:lnTo>
                <a:lnTo>
                  <a:pt x="11129" y="3086"/>
                </a:lnTo>
                <a:lnTo>
                  <a:pt x="8005" y="6171"/>
                </a:lnTo>
                <a:lnTo>
                  <a:pt x="5077" y="12343"/>
                </a:lnTo>
                <a:lnTo>
                  <a:pt x="2929" y="16971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72" name="Line"/>
          <p:cNvSpPr/>
          <p:nvPr/>
        </p:nvSpPr>
        <p:spPr>
          <a:xfrm flipV="1">
            <a:off x="17842847" y="9863336"/>
            <a:ext cx="1" cy="11617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473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496236" y="11619782"/>
            <a:ext cx="4088256" cy="92915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A"/>
          <p:cNvSpPr txBox="1"/>
          <p:nvPr/>
        </p:nvSpPr>
        <p:spPr>
          <a:xfrm>
            <a:off x="20210839" y="10771795"/>
            <a:ext cx="334688" cy="5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475" name="B"/>
          <p:cNvSpPr txBox="1"/>
          <p:nvPr/>
        </p:nvSpPr>
        <p:spPr>
          <a:xfrm>
            <a:off x="19896343" y="9429336"/>
            <a:ext cx="392179" cy="5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476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477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478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479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480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481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482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483" name="Rounded Rectangle"/>
          <p:cNvSpPr/>
          <p:nvPr/>
        </p:nvSpPr>
        <p:spPr>
          <a:xfrm>
            <a:off x="1293182" y="4304003"/>
            <a:ext cx="21797636" cy="2681659"/>
          </a:xfrm>
          <a:prstGeom prst="roundRect">
            <a:avLst>
              <a:gd name="adj" fmla="val 19979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4" name="StdRegions"/>
          <p:cNvSpPr/>
          <p:nvPr/>
        </p:nvSpPr>
        <p:spPr>
          <a:xfrm>
            <a:off x="1697036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StdRegions</a:t>
            </a:r>
          </a:p>
        </p:txBody>
      </p:sp>
      <p:sp>
        <p:nvSpPr>
          <p:cNvPr id="485" name="LocalRegions"/>
          <p:cNvSpPr/>
          <p:nvPr/>
        </p:nvSpPr>
        <p:spPr>
          <a:xfrm>
            <a:off x="12361853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LocalRegions</a:t>
            </a:r>
          </a:p>
        </p:txBody>
      </p:sp>
      <p:sp>
        <p:nvSpPr>
          <p:cNvPr id="486" name="SpatialDomains"/>
          <p:cNvSpPr/>
          <p:nvPr/>
        </p:nvSpPr>
        <p:spPr>
          <a:xfrm>
            <a:off x="7032129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6">
                <a:satOff val="-20754"/>
                <a:lumOff val="-16738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SpatialDomains</a:t>
            </a:r>
          </a:p>
        </p:txBody>
      </p:sp>
      <p:sp>
        <p:nvSpPr>
          <p:cNvPr id="487" name="MultiRegions"/>
          <p:cNvSpPr/>
          <p:nvPr/>
        </p:nvSpPr>
        <p:spPr>
          <a:xfrm>
            <a:off x="17700804" y="5449395"/>
            <a:ext cx="5143501" cy="982266"/>
          </a:xfrm>
          <a:prstGeom prst="roundRect">
            <a:avLst>
              <a:gd name="adj" fmla="val 27273"/>
            </a:avLst>
          </a:prstGeom>
          <a:solidFill>
            <a:schemeClr val="accent1">
              <a:hueOff val="114395"/>
              <a:lumOff val="-24975"/>
            </a:schemeClr>
          </a:solidFill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20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MultiRegions</a:t>
            </a:r>
          </a:p>
        </p:txBody>
      </p:sp>
      <p:sp>
        <p:nvSpPr>
          <p:cNvPr id="488" name="Core Nektar++ libraries"/>
          <p:cNvSpPr txBox="1"/>
          <p:nvPr/>
        </p:nvSpPr>
        <p:spPr>
          <a:xfrm>
            <a:off x="9658725" y="4569248"/>
            <a:ext cx="5799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Core Nektar++ libraries</a:t>
            </a:r>
          </a:p>
        </p:txBody>
      </p:sp>
      <p:sp>
        <p:nvSpPr>
          <p:cNvPr id="489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492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491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490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sp>
        <p:nvSpPr>
          <p:cNvPr id="493" name="C"/>
          <p:cNvSpPr txBox="1"/>
          <p:nvPr/>
        </p:nvSpPr>
        <p:spPr>
          <a:xfrm>
            <a:off x="17397637" y="9705735"/>
            <a:ext cx="392179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494" name="D"/>
          <p:cNvSpPr txBox="1"/>
          <p:nvPr/>
        </p:nvSpPr>
        <p:spPr>
          <a:xfrm>
            <a:off x="17587532" y="10944600"/>
            <a:ext cx="408827" cy="545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</a:t>
            </a:r>
          </a:p>
        </p:txBody>
      </p:sp>
      <p:grpSp>
        <p:nvGrpSpPr>
          <p:cNvPr id="501" name="Group"/>
          <p:cNvGrpSpPr/>
          <p:nvPr/>
        </p:nvGrpSpPr>
        <p:grpSpPr>
          <a:xfrm>
            <a:off x="15253458" y="8061552"/>
            <a:ext cx="5457464" cy="5341802"/>
            <a:chOff x="0" y="0"/>
            <a:chExt cx="5457463" cy="5341801"/>
          </a:xfrm>
        </p:grpSpPr>
        <p:sp>
          <p:nvSpPr>
            <p:cNvPr id="495" name="Shape"/>
            <p:cNvSpPr/>
            <p:nvPr/>
          </p:nvSpPr>
          <p:spPr>
            <a:xfrm>
              <a:off x="1234292" y="1140893"/>
              <a:ext cx="4223172" cy="353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525" fill="norm" stroke="1" extrusionOk="0">
                  <a:moveTo>
                    <a:pt x="7551" y="85"/>
                  </a:moveTo>
                  <a:cubicBezTo>
                    <a:pt x="7004" y="110"/>
                    <a:pt x="6437" y="-65"/>
                    <a:pt x="6037" y="160"/>
                  </a:cubicBezTo>
                  <a:cubicBezTo>
                    <a:pt x="5637" y="385"/>
                    <a:pt x="5556" y="896"/>
                    <a:pt x="5407" y="1292"/>
                  </a:cubicBezTo>
                  <a:cubicBezTo>
                    <a:pt x="5257" y="1687"/>
                    <a:pt x="5238" y="2008"/>
                    <a:pt x="5154" y="2499"/>
                  </a:cubicBezTo>
                  <a:cubicBezTo>
                    <a:pt x="5070" y="2989"/>
                    <a:pt x="4965" y="3655"/>
                    <a:pt x="4902" y="4234"/>
                  </a:cubicBezTo>
                  <a:cubicBezTo>
                    <a:pt x="4839" y="4813"/>
                    <a:pt x="4797" y="5466"/>
                    <a:pt x="4776" y="5969"/>
                  </a:cubicBezTo>
                  <a:cubicBezTo>
                    <a:pt x="4755" y="6472"/>
                    <a:pt x="4776" y="6786"/>
                    <a:pt x="4776" y="7252"/>
                  </a:cubicBezTo>
                  <a:cubicBezTo>
                    <a:pt x="4776" y="7717"/>
                    <a:pt x="4807" y="8231"/>
                    <a:pt x="4776" y="8760"/>
                  </a:cubicBezTo>
                  <a:cubicBezTo>
                    <a:pt x="4744" y="9290"/>
                    <a:pt x="4716" y="9957"/>
                    <a:pt x="4587" y="10420"/>
                  </a:cubicBezTo>
                  <a:cubicBezTo>
                    <a:pt x="4458" y="10883"/>
                    <a:pt x="4229" y="11124"/>
                    <a:pt x="4019" y="11476"/>
                  </a:cubicBezTo>
                  <a:cubicBezTo>
                    <a:pt x="3809" y="11829"/>
                    <a:pt x="3601" y="12215"/>
                    <a:pt x="3325" y="12532"/>
                  </a:cubicBezTo>
                  <a:cubicBezTo>
                    <a:pt x="3049" y="12850"/>
                    <a:pt x="2739" y="12945"/>
                    <a:pt x="2379" y="13362"/>
                  </a:cubicBezTo>
                  <a:cubicBezTo>
                    <a:pt x="2020" y="13780"/>
                    <a:pt x="1507" y="14557"/>
                    <a:pt x="1181" y="15022"/>
                  </a:cubicBezTo>
                  <a:cubicBezTo>
                    <a:pt x="855" y="15487"/>
                    <a:pt x="617" y="15665"/>
                    <a:pt x="424" y="16154"/>
                  </a:cubicBezTo>
                  <a:cubicBezTo>
                    <a:pt x="230" y="16642"/>
                    <a:pt x="109" y="17433"/>
                    <a:pt x="45" y="17889"/>
                  </a:cubicBezTo>
                  <a:cubicBezTo>
                    <a:pt x="-18" y="18345"/>
                    <a:pt x="45" y="18543"/>
                    <a:pt x="45" y="18869"/>
                  </a:cubicBezTo>
                  <a:cubicBezTo>
                    <a:pt x="45" y="19196"/>
                    <a:pt x="-57" y="19551"/>
                    <a:pt x="45" y="19850"/>
                  </a:cubicBezTo>
                  <a:cubicBezTo>
                    <a:pt x="148" y="20150"/>
                    <a:pt x="270" y="20298"/>
                    <a:pt x="613" y="20529"/>
                  </a:cubicBezTo>
                  <a:cubicBezTo>
                    <a:pt x="956" y="20760"/>
                    <a:pt x="1584" y="21081"/>
                    <a:pt x="2064" y="21208"/>
                  </a:cubicBezTo>
                  <a:cubicBezTo>
                    <a:pt x="2543" y="21336"/>
                    <a:pt x="2831" y="21258"/>
                    <a:pt x="3451" y="21284"/>
                  </a:cubicBezTo>
                  <a:cubicBezTo>
                    <a:pt x="4072" y="21309"/>
                    <a:pt x="4755" y="21321"/>
                    <a:pt x="5785" y="21359"/>
                  </a:cubicBezTo>
                  <a:cubicBezTo>
                    <a:pt x="6815" y="21397"/>
                    <a:pt x="8602" y="21485"/>
                    <a:pt x="9632" y="21510"/>
                  </a:cubicBezTo>
                  <a:cubicBezTo>
                    <a:pt x="10663" y="21535"/>
                    <a:pt x="11031" y="21522"/>
                    <a:pt x="11966" y="21510"/>
                  </a:cubicBezTo>
                  <a:cubicBezTo>
                    <a:pt x="12902" y="21497"/>
                    <a:pt x="14391" y="21523"/>
                    <a:pt x="15246" y="21434"/>
                  </a:cubicBezTo>
                  <a:cubicBezTo>
                    <a:pt x="16101" y="21346"/>
                    <a:pt x="16482" y="21222"/>
                    <a:pt x="17075" y="20982"/>
                  </a:cubicBezTo>
                  <a:cubicBezTo>
                    <a:pt x="17668" y="20741"/>
                    <a:pt x="18305" y="20265"/>
                    <a:pt x="18778" y="20001"/>
                  </a:cubicBezTo>
                  <a:cubicBezTo>
                    <a:pt x="19251" y="19737"/>
                    <a:pt x="19526" y="19771"/>
                    <a:pt x="19913" y="19398"/>
                  </a:cubicBezTo>
                  <a:cubicBezTo>
                    <a:pt x="20301" y="19024"/>
                    <a:pt x="20798" y="18425"/>
                    <a:pt x="21049" y="17813"/>
                  </a:cubicBezTo>
                  <a:cubicBezTo>
                    <a:pt x="21299" y="17202"/>
                    <a:pt x="21290" y="16557"/>
                    <a:pt x="21364" y="15852"/>
                  </a:cubicBezTo>
                  <a:cubicBezTo>
                    <a:pt x="21438" y="15146"/>
                    <a:pt x="21543" y="14537"/>
                    <a:pt x="21490" y="13589"/>
                  </a:cubicBezTo>
                  <a:cubicBezTo>
                    <a:pt x="21437" y="12640"/>
                    <a:pt x="21164" y="11011"/>
                    <a:pt x="21049" y="10194"/>
                  </a:cubicBezTo>
                  <a:cubicBezTo>
                    <a:pt x="20933" y="9376"/>
                    <a:pt x="20954" y="9527"/>
                    <a:pt x="20796" y="8685"/>
                  </a:cubicBezTo>
                  <a:cubicBezTo>
                    <a:pt x="20639" y="7842"/>
                    <a:pt x="20260" y="6134"/>
                    <a:pt x="20103" y="5139"/>
                  </a:cubicBezTo>
                  <a:cubicBezTo>
                    <a:pt x="19945" y="4145"/>
                    <a:pt x="19988" y="3434"/>
                    <a:pt x="19850" y="2725"/>
                  </a:cubicBezTo>
                  <a:cubicBezTo>
                    <a:pt x="19713" y="2016"/>
                    <a:pt x="19622" y="1335"/>
                    <a:pt x="19283" y="915"/>
                  </a:cubicBezTo>
                  <a:cubicBezTo>
                    <a:pt x="18943" y="494"/>
                    <a:pt x="18622" y="601"/>
                    <a:pt x="18021" y="462"/>
                  </a:cubicBezTo>
                  <a:cubicBezTo>
                    <a:pt x="17420" y="323"/>
                    <a:pt x="16404" y="148"/>
                    <a:pt x="15687" y="85"/>
                  </a:cubicBezTo>
                  <a:cubicBezTo>
                    <a:pt x="14971" y="22"/>
                    <a:pt x="14437" y="97"/>
                    <a:pt x="13732" y="85"/>
                  </a:cubicBezTo>
                  <a:cubicBezTo>
                    <a:pt x="13028" y="72"/>
                    <a:pt x="12197" y="22"/>
                    <a:pt x="11462" y="9"/>
                  </a:cubicBezTo>
                  <a:cubicBezTo>
                    <a:pt x="10726" y="-3"/>
                    <a:pt x="9969" y="-3"/>
                    <a:pt x="9317" y="9"/>
                  </a:cubicBezTo>
                  <a:cubicBezTo>
                    <a:pt x="8665" y="22"/>
                    <a:pt x="8098" y="60"/>
                    <a:pt x="7551" y="85"/>
                  </a:cubicBezTo>
                  <a:close/>
                </a:path>
              </a:pathLst>
            </a:custGeom>
            <a:solidFill>
              <a:srgbClr val="FF2600">
                <a:alpha val="67000"/>
              </a:srgbClr>
            </a:solidFill>
            <a:ln w="25400" cap="flat">
              <a:solidFill>
                <a:srgbClr val="000000">
                  <a:alpha val="67000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496" name="LocalRegions"/>
            <p:cNvSpPr txBox="1"/>
            <p:nvPr/>
          </p:nvSpPr>
          <p:spPr>
            <a:xfrm>
              <a:off x="2235454" y="4640126"/>
              <a:ext cx="2709255" cy="701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3800">
                  <a:solidFill>
                    <a:srgbClr val="000000">
                      <a:alpha val="95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LocalRegions</a:t>
              </a:r>
            </a:p>
          </p:txBody>
        </p:sp>
        <p:sp>
          <p:nvSpPr>
            <p:cNvPr id="497" name="Line"/>
            <p:cNvSpPr/>
            <p:nvPr/>
          </p:nvSpPr>
          <p:spPr>
            <a:xfrm>
              <a:off x="1382120" y="0"/>
              <a:ext cx="3164515" cy="16718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98" name="Line"/>
            <p:cNvSpPr/>
            <p:nvPr/>
          </p:nvSpPr>
          <p:spPr>
            <a:xfrm>
              <a:off x="1617698" y="868135"/>
              <a:ext cx="3357563" cy="20895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99" name="Line"/>
            <p:cNvSpPr/>
            <p:nvPr/>
          </p:nvSpPr>
          <p:spPr>
            <a:xfrm>
              <a:off x="0" y="108285"/>
              <a:ext cx="2528527" cy="165282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0" name="Line"/>
            <p:cNvSpPr/>
            <p:nvPr/>
          </p:nvSpPr>
          <p:spPr>
            <a:xfrm>
              <a:off x="6948" y="911114"/>
              <a:ext cx="2610875" cy="202871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502" name="droppedImage.pdf" descr="droppedImage.pdf"/>
          <p:cNvPicPr>
            <a:picLocks noChangeAspect="1"/>
          </p:cNvPicPr>
          <p:nvPr/>
        </p:nvPicPr>
        <p:blipFill>
          <a:blip r:embed="rId9">
            <a:alphaModFix amt="91000"/>
            <a:extLst/>
          </a:blip>
          <a:stretch>
            <a:fillRect/>
          </a:stretch>
        </p:blipFill>
        <p:spPr>
          <a:xfrm>
            <a:off x="16496236" y="11619782"/>
            <a:ext cx="4088256" cy="929150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A"/>
          <p:cNvSpPr txBox="1"/>
          <p:nvPr/>
        </p:nvSpPr>
        <p:spPr>
          <a:xfrm>
            <a:off x="20210839" y="10771795"/>
            <a:ext cx="334688" cy="5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504" name="B"/>
          <p:cNvSpPr txBox="1"/>
          <p:nvPr/>
        </p:nvSpPr>
        <p:spPr>
          <a:xfrm>
            <a:off x="19896343" y="9429336"/>
            <a:ext cx="392179" cy="54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505" name="~/nektar/library/MultiRegions"/>
          <p:cNvSpPr txBox="1"/>
          <p:nvPr/>
        </p:nvSpPr>
        <p:spPr>
          <a:xfrm>
            <a:off x="9127310" y="12770408"/>
            <a:ext cx="7526656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~/nektar/library/MultiRegions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roup"/>
          <p:cNvGrpSpPr/>
          <p:nvPr/>
        </p:nvGrpSpPr>
        <p:grpSpPr>
          <a:xfrm>
            <a:off x="1293182" y="4304003"/>
            <a:ext cx="21797636" cy="3498493"/>
            <a:chOff x="0" y="0"/>
            <a:chExt cx="21797635" cy="3498492"/>
          </a:xfrm>
        </p:grpSpPr>
        <p:sp>
          <p:nvSpPr>
            <p:cNvPr id="507" name="Rounded Rectangle"/>
            <p:cNvSpPr/>
            <p:nvPr/>
          </p:nvSpPr>
          <p:spPr>
            <a:xfrm>
              <a:off x="0" y="0"/>
              <a:ext cx="21797636" cy="3498493"/>
            </a:xfrm>
            <a:prstGeom prst="roundRect">
              <a:avLst>
                <a:gd name="adj" fmla="val 15315"/>
              </a:avLst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5400000" scaled="0"/>
            </a:gradFill>
            <a:ln w="50800" cap="flat">
              <a:solidFill>
                <a:srgbClr val="53585F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08" name="StdRegions"/>
            <p:cNvSpPr/>
            <p:nvPr/>
          </p:nvSpPr>
          <p:spPr>
            <a:xfrm>
              <a:off x="403854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StdRegions</a:t>
              </a:r>
            </a:p>
          </p:txBody>
        </p:sp>
        <p:sp>
          <p:nvSpPr>
            <p:cNvPr id="509" name="LocalRegions"/>
            <p:cNvSpPr/>
            <p:nvPr/>
          </p:nvSpPr>
          <p:spPr>
            <a:xfrm>
              <a:off x="11068670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LocalRegions</a:t>
              </a:r>
            </a:p>
          </p:txBody>
        </p:sp>
        <p:sp>
          <p:nvSpPr>
            <p:cNvPr id="510" name="SpatialDomains"/>
            <p:cNvSpPr/>
            <p:nvPr/>
          </p:nvSpPr>
          <p:spPr>
            <a:xfrm>
              <a:off x="5738947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SpatialDomains</a:t>
              </a:r>
            </a:p>
          </p:txBody>
        </p:sp>
        <p:sp>
          <p:nvSpPr>
            <p:cNvPr id="511" name="MultiRegions"/>
            <p:cNvSpPr/>
            <p:nvPr/>
          </p:nvSpPr>
          <p:spPr>
            <a:xfrm>
              <a:off x="16407621" y="1145392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50800" cap="flat">
              <a:solidFill>
                <a:schemeClr val="accent1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MultiRegions</a:t>
              </a:r>
            </a:p>
          </p:txBody>
        </p:sp>
        <p:sp>
          <p:nvSpPr>
            <p:cNvPr id="512" name="Core Nektar++ libraries"/>
            <p:cNvSpPr txBox="1"/>
            <p:nvPr/>
          </p:nvSpPr>
          <p:spPr>
            <a:xfrm>
              <a:off x="8380653" y="270007"/>
              <a:ext cx="576961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Core Nektar++ libraries</a:t>
              </a:r>
            </a:p>
          </p:txBody>
        </p:sp>
      </p:grpSp>
      <p:sp>
        <p:nvSpPr>
          <p:cNvPr id="514" name="IncNavierStokes"/>
          <p:cNvSpPr/>
          <p:nvPr/>
        </p:nvSpPr>
        <p:spPr>
          <a:xfrm>
            <a:off x="2231560" y="2041881"/>
            <a:ext cx="413239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IncNavierStokes</a:t>
            </a:r>
          </a:p>
        </p:txBody>
      </p:sp>
      <p:sp>
        <p:nvSpPr>
          <p:cNvPr id="515" name="CompressibleFlow"/>
          <p:cNvSpPr/>
          <p:nvPr/>
        </p:nvSpPr>
        <p:spPr>
          <a:xfrm>
            <a:off x="6652914" y="2041881"/>
            <a:ext cx="4598514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CompressibleFlow</a:t>
            </a:r>
          </a:p>
        </p:txBody>
      </p:sp>
      <p:sp>
        <p:nvSpPr>
          <p:cNvPr id="516" name="ADR"/>
          <p:cNvSpPr/>
          <p:nvPr/>
        </p:nvSpPr>
        <p:spPr>
          <a:xfrm>
            <a:off x="403985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ADR</a:t>
            </a:r>
          </a:p>
        </p:txBody>
      </p:sp>
      <p:sp>
        <p:nvSpPr>
          <p:cNvPr id="517" name="ShallowWater"/>
          <p:cNvSpPr/>
          <p:nvPr/>
        </p:nvSpPr>
        <p:spPr>
          <a:xfrm>
            <a:off x="14529849" y="2041881"/>
            <a:ext cx="3777917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ShallowWater</a:t>
            </a:r>
          </a:p>
        </p:txBody>
      </p:sp>
      <p:sp>
        <p:nvSpPr>
          <p:cNvPr id="518" name="CardiacEP"/>
          <p:cNvSpPr/>
          <p:nvPr/>
        </p:nvSpPr>
        <p:spPr>
          <a:xfrm>
            <a:off x="18450061" y="2041881"/>
            <a:ext cx="2993828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CardiacEP</a:t>
            </a:r>
          </a:p>
        </p:txBody>
      </p:sp>
      <p:sp>
        <p:nvSpPr>
          <p:cNvPr id="519" name="PulseWave"/>
          <p:cNvSpPr/>
          <p:nvPr/>
        </p:nvSpPr>
        <p:spPr>
          <a:xfrm>
            <a:off x="11393724" y="2041881"/>
            <a:ext cx="2993829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PulseWave</a:t>
            </a:r>
          </a:p>
        </p:txBody>
      </p:sp>
      <p:sp>
        <p:nvSpPr>
          <p:cNvPr id="520" name="…"/>
          <p:cNvSpPr/>
          <p:nvPr/>
        </p:nvSpPr>
        <p:spPr>
          <a:xfrm>
            <a:off x="21721652" y="2041881"/>
            <a:ext cx="1538620" cy="863792"/>
          </a:xfrm>
          <a:prstGeom prst="roundRect">
            <a:avLst>
              <a:gd name="adj" fmla="val 4962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50800">
            <a:solidFill>
              <a:srgbClr val="53585F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521" name="SolverUtils"/>
          <p:cNvSpPr/>
          <p:nvPr/>
        </p:nvSpPr>
        <p:spPr>
          <a:xfrm>
            <a:off x="3782645" y="3172942"/>
            <a:ext cx="16806578" cy="863791"/>
          </a:xfrm>
          <a:prstGeom prst="roundRect">
            <a:avLst>
              <a:gd name="adj" fmla="val 49621"/>
            </a:avLst>
          </a:prstGeom>
          <a:solidFill>
            <a:srgbClr val="A6B7F0"/>
          </a:solidFill>
          <a:ln w="50800">
            <a:solidFill>
              <a:srgbClr val="3B1F4E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SolverUtils</a:t>
            </a:r>
          </a:p>
        </p:txBody>
      </p:sp>
      <p:grpSp>
        <p:nvGrpSpPr>
          <p:cNvPr id="524" name="Framework design"/>
          <p:cNvGrpSpPr/>
          <p:nvPr/>
        </p:nvGrpSpPr>
        <p:grpSpPr>
          <a:xfrm>
            <a:off x="6840639" y="19023"/>
            <a:ext cx="10923904" cy="1968296"/>
            <a:chOff x="0" y="0"/>
            <a:chExt cx="10923903" cy="1968295"/>
          </a:xfrm>
        </p:grpSpPr>
        <p:sp>
          <p:nvSpPr>
            <p:cNvPr id="523" name="Framework design"/>
            <p:cNvSpPr txBox="1"/>
            <p:nvPr/>
          </p:nvSpPr>
          <p:spPr>
            <a:xfrm>
              <a:off x="215900" y="139700"/>
              <a:ext cx="10492104" cy="1409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1531">
                <a:defRPr sz="9000">
                  <a:solidFill>
                    <a:srgbClr val="02199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Framework design</a:t>
              </a:r>
            </a:p>
          </p:txBody>
        </p:sp>
        <p:pic>
          <p:nvPicPr>
            <p:cNvPr id="522" name="Framework design Framework design" descr="Framework design Framework desig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923904" cy="1968296"/>
            </a:xfrm>
            <a:prstGeom prst="rect">
              <a:avLst/>
            </a:prstGeom>
            <a:effectLst/>
          </p:spPr>
        </p:pic>
      </p:grpSp>
      <p:grpSp>
        <p:nvGrpSpPr>
          <p:cNvPr id="530" name="Group"/>
          <p:cNvGrpSpPr/>
          <p:nvPr/>
        </p:nvGrpSpPr>
        <p:grpSpPr>
          <a:xfrm>
            <a:off x="1270692" y="6613308"/>
            <a:ext cx="10603354" cy="6996232"/>
            <a:chOff x="0" y="0"/>
            <a:chExt cx="10603352" cy="6996231"/>
          </a:xfrm>
        </p:grpSpPr>
        <p:sp>
          <p:nvSpPr>
            <p:cNvPr id="525" name="Collections"/>
            <p:cNvSpPr/>
            <p:nvPr/>
          </p:nvSpPr>
          <p:spPr>
            <a:xfrm>
              <a:off x="2962485" y="0"/>
              <a:ext cx="5143501" cy="982266"/>
            </a:xfrm>
            <a:prstGeom prst="roundRect">
              <a:avLst>
                <a:gd name="adj" fmla="val 27273"/>
              </a:avLst>
            </a:prstGeom>
            <a:solidFill>
              <a:schemeClr val="accent2">
                <a:hueOff val="192982"/>
                <a:satOff val="17755"/>
                <a:lumOff val="-28483"/>
              </a:schemeClr>
            </a:solidFill>
            <a:ln w="508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Collections</a:t>
              </a:r>
            </a:p>
          </p:txBody>
        </p:sp>
        <p:grpSp>
          <p:nvGrpSpPr>
            <p:cNvPr id="528" name="Group 511"/>
            <p:cNvGrpSpPr/>
            <p:nvPr/>
          </p:nvGrpSpPr>
          <p:grpSpPr>
            <a:xfrm>
              <a:off x="0" y="2111802"/>
              <a:ext cx="10603353" cy="4280569"/>
              <a:chOff x="0" y="0"/>
              <a:chExt cx="10603352" cy="4280567"/>
            </a:xfrm>
          </p:grpSpPr>
          <p:pic>
            <p:nvPicPr>
              <p:cNvPr id="526" name="pasted-image.pdf" descr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10349353" cy="39503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7" name="image64.png" descr="image64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0603353" cy="42805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9" name="~/nektar/library/Collections"/>
            <p:cNvSpPr txBox="1"/>
            <p:nvPr/>
          </p:nvSpPr>
          <p:spPr>
            <a:xfrm>
              <a:off x="2014652" y="6224833"/>
              <a:ext cx="7039167" cy="771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~/nektar/library/Collections</a:t>
              </a:r>
            </a:p>
          </p:txBody>
        </p:sp>
      </p:grpSp>
      <p:grpSp>
        <p:nvGrpSpPr>
          <p:cNvPr id="547" name="Group"/>
          <p:cNvGrpSpPr/>
          <p:nvPr/>
        </p:nvGrpSpPr>
        <p:grpSpPr>
          <a:xfrm>
            <a:off x="9572129" y="6613307"/>
            <a:ext cx="12734338" cy="6996233"/>
            <a:chOff x="0" y="0"/>
            <a:chExt cx="12734336" cy="6996231"/>
          </a:xfrm>
        </p:grpSpPr>
        <p:sp>
          <p:nvSpPr>
            <p:cNvPr id="531" name="MatrixFreeOps"/>
            <p:cNvSpPr/>
            <p:nvPr/>
          </p:nvSpPr>
          <p:spPr>
            <a:xfrm>
              <a:off x="0" y="0"/>
              <a:ext cx="5143500" cy="982266"/>
            </a:xfrm>
            <a:prstGeom prst="roundRect">
              <a:avLst>
                <a:gd name="adj" fmla="val 27273"/>
              </a:avLst>
            </a:prstGeom>
            <a:solidFill>
              <a:schemeClr val="accent2">
                <a:hueOff val="192982"/>
                <a:satOff val="17755"/>
                <a:lumOff val="-28483"/>
              </a:schemeClr>
            </a:solidFill>
            <a:ln w="508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1" sz="4200">
                  <a:solidFill>
                    <a:srgbClr val="D5D5D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MatrixFreeOps</a:t>
              </a:r>
            </a:p>
          </p:txBody>
        </p:sp>
        <p:grpSp>
          <p:nvGrpSpPr>
            <p:cNvPr id="546" name="Group"/>
            <p:cNvGrpSpPr/>
            <p:nvPr/>
          </p:nvGrpSpPr>
          <p:grpSpPr>
            <a:xfrm>
              <a:off x="4516291" y="1431058"/>
              <a:ext cx="8218046" cy="5565174"/>
              <a:chOff x="0" y="-114300"/>
              <a:chExt cx="8218045" cy="5565173"/>
            </a:xfrm>
          </p:grpSpPr>
          <p:grpSp>
            <p:nvGrpSpPr>
              <p:cNvPr id="534" name="Image"/>
              <p:cNvGrpSpPr/>
              <p:nvPr/>
            </p:nvGrpSpPr>
            <p:grpSpPr>
              <a:xfrm>
                <a:off x="163779" y="-114300"/>
                <a:ext cx="7263387" cy="5160402"/>
                <a:chOff x="0" y="0"/>
                <a:chExt cx="7263386" cy="5160401"/>
              </a:xfrm>
            </p:grpSpPr>
            <p:pic>
              <p:nvPicPr>
                <p:cNvPr id="533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77800" y="114300"/>
                  <a:ext cx="6907787" cy="4703202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532" name="Image" descr="Image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63387" cy="5160402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535" name="with AVX2"/>
              <p:cNvSpPr txBox="1"/>
              <p:nvPr/>
            </p:nvSpPr>
            <p:spPr>
              <a:xfrm>
                <a:off x="5850221" y="889299"/>
                <a:ext cx="996667" cy="3365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13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with AVX2</a:t>
                </a:r>
              </a:p>
            </p:txBody>
          </p:sp>
          <p:sp>
            <p:nvSpPr>
              <p:cNvPr id="536" name="Rectangle"/>
              <p:cNvSpPr/>
              <p:nvPr/>
            </p:nvSpPr>
            <p:spPr>
              <a:xfrm>
                <a:off x="1296273" y="295064"/>
                <a:ext cx="2515187" cy="3727948"/>
              </a:xfrm>
              <a:prstGeom prst="rect">
                <a:avLst/>
              </a:prstGeom>
              <a:solidFill>
                <a:srgbClr val="F8BA00">
                  <a:alpha val="1393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37" name="Memory Bandwidth…"/>
              <p:cNvSpPr txBox="1"/>
              <p:nvPr/>
            </p:nvSpPr>
            <p:spPr>
              <a:xfrm>
                <a:off x="1465759" y="3055373"/>
                <a:ext cx="2176215" cy="613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1" i="1" sz="1500">
                    <a:solidFill>
                      <a:srgbClr val="F8BA00"/>
                    </a:solidFill>
                  </a:defRPr>
                </a:pPr>
                <a:r>
                  <a:t>Memory Bandwidth </a:t>
                </a:r>
              </a:p>
              <a:p>
                <a:pPr defTabSz="821531">
                  <a:defRPr b="1" i="1" sz="1500">
                    <a:solidFill>
                      <a:srgbClr val="F8BA00"/>
                    </a:solidFill>
                  </a:defRPr>
                </a:pPr>
                <a:r>
                  <a:t>limited</a:t>
                </a:r>
              </a:p>
            </p:txBody>
          </p:sp>
          <p:sp>
            <p:nvSpPr>
              <p:cNvPr id="538" name="Floating point…"/>
              <p:cNvSpPr txBox="1"/>
              <p:nvPr/>
            </p:nvSpPr>
            <p:spPr>
              <a:xfrm>
                <a:off x="4258473" y="3033350"/>
                <a:ext cx="2205874" cy="6571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1" i="1" sz="1600"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defRPr>
                </a:pPr>
                <a:r>
                  <a:t>Floating point </a:t>
                </a:r>
              </a:p>
              <a:p>
                <a:pPr defTabSz="821531">
                  <a:defRPr b="1" i="1" sz="1600"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defRPr>
                </a:pPr>
                <a:r>
                  <a:t>limited</a:t>
                </a:r>
              </a:p>
            </p:txBody>
          </p:sp>
          <p:pic>
            <p:nvPicPr>
              <p:cNvPr id="539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49407" b="21777"/>
              <a:stretch>
                <a:fillRect/>
              </a:stretch>
            </p:blipFill>
            <p:spPr>
              <a:xfrm>
                <a:off x="6797618" y="611440"/>
                <a:ext cx="1354328" cy="12774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0" name="Rectangle"/>
              <p:cNvSpPr/>
              <p:nvPr/>
            </p:nvSpPr>
            <p:spPr>
              <a:xfrm>
                <a:off x="7774265" y="600550"/>
                <a:ext cx="443781" cy="68545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541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8648" t="0" r="0" b="25936"/>
              <a:stretch>
                <a:fillRect/>
              </a:stretch>
            </p:blipFill>
            <p:spPr>
              <a:xfrm>
                <a:off x="3524702" y="1691650"/>
                <a:ext cx="1363523" cy="11997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2" name="Line"/>
              <p:cNvSpPr/>
              <p:nvPr/>
            </p:nvSpPr>
            <p:spPr>
              <a:xfrm>
                <a:off x="4948625" y="1529807"/>
                <a:ext cx="1957604" cy="1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43" name="increasing P"/>
              <p:cNvSpPr txBox="1"/>
              <p:nvPr/>
            </p:nvSpPr>
            <p:spPr>
              <a:xfrm>
                <a:off x="5219740" y="1608696"/>
                <a:ext cx="1415373" cy="4356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i="1" sz="18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pPr/>
                <a:r>
                  <a:t>increasing P</a:t>
                </a:r>
              </a:p>
            </p:txBody>
          </p:sp>
          <p:sp>
            <p:nvSpPr>
              <p:cNvPr id="544" name="~/nektar/library/MatrixFreeOps"/>
              <p:cNvSpPr txBox="1"/>
              <p:nvPr/>
            </p:nvSpPr>
            <p:spPr>
              <a:xfrm>
                <a:off x="-1" y="4679475"/>
                <a:ext cx="7971283" cy="771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4500"/>
                </a:lvl1pPr>
              </a:lstStyle>
              <a:p>
                <a:pPr/>
                <a:r>
                  <a:t>~/nektar/library/MatrixFreeOps</a:t>
                </a:r>
              </a:p>
            </p:txBody>
          </p:sp>
          <p:sp>
            <p:nvSpPr>
              <p:cNvPr id="545" name="Rectangle"/>
              <p:cNvSpPr/>
              <p:nvPr/>
            </p:nvSpPr>
            <p:spPr>
              <a:xfrm>
                <a:off x="3758646" y="295064"/>
                <a:ext cx="3143063" cy="3727948"/>
              </a:xfrm>
              <a:prstGeom prst="rect">
                <a:avLst/>
              </a:prstGeom>
              <a:solidFill>
                <a:schemeClr val="accent3">
                  <a:hueOff val="362282"/>
                  <a:satOff val="31803"/>
                  <a:lumOff val="-18242"/>
                  <a:alpha val="1393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99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7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7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7" grpId="3"/>
      <p:bldP build="whole" bldLvl="1" animBg="1" rev="0" advAuto="0" spid="513" grpId="1"/>
      <p:bldP build="whole" bldLvl="1" animBg="1" rev="0" advAuto="0" spid="53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